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62" r:id="rId4"/>
    <p:sldId id="263" r:id="rId5"/>
    <p:sldId id="264" r:id="rId6"/>
    <p:sldId id="265" r:id="rId7"/>
    <p:sldId id="266" r:id="rId8"/>
    <p:sldId id="269" r:id="rId9"/>
    <p:sldId id="272" r:id="rId10"/>
    <p:sldId id="270" r:id="rId11"/>
    <p:sldId id="271" r:id="rId12"/>
    <p:sldId id="273" r:id="rId13"/>
    <p:sldId id="275" r:id="rId14"/>
    <p:sldId id="274" r:id="rId15"/>
    <p:sldId id="277" r:id="rId16"/>
    <p:sldId id="278" r:id="rId17"/>
    <p:sldId id="279" r:id="rId18"/>
    <p:sldId id="280" r:id="rId19"/>
    <p:sldId id="281" r:id="rId20"/>
    <p:sldId id="282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2271"/>
    <a:srgbClr val="CCFFCC"/>
    <a:srgbClr val="FFE4E1"/>
    <a:srgbClr val="FF00FF"/>
    <a:srgbClr val="666666"/>
    <a:srgbClr val="00FF00"/>
    <a:srgbClr val="CCFFFF"/>
    <a:srgbClr val="FFCCCC"/>
    <a:srgbClr val="9BBBB9"/>
    <a:srgbClr val="87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53" autoAdjust="0"/>
  </p:normalViewPr>
  <p:slideViewPr>
    <p:cSldViewPr snapToGrid="0">
      <p:cViewPr varScale="1">
        <p:scale>
          <a:sx n="111" d="100"/>
          <a:sy n="111" d="100"/>
        </p:scale>
        <p:origin x="5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508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239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510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3816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1090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688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413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66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867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86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9108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CCBA7D-4681-46F7-B5AE-A1B405941DE2}" type="datetimeFigureOut">
              <a:rPr lang="zh-TW" altLang="en-US" smtClean="0"/>
              <a:t>2014/11/2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BBA75-A562-4B1D-87BD-88B735F0213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7921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jpg"/><Relationship Id="rId9" Type="http://schemas.openxmlformats.org/officeDocument/2006/relationships/image" Target="../media/image7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Relationship Id="rId9" Type="http://schemas.openxmlformats.org/officeDocument/2006/relationships/image" Target="../media/image8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1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a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兩張圖片分別進行高斯模糊後的結果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由左至右依序為原圖，標準差為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1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的高斯模糊，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標準差為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5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的高斯模糊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59129"/>
          <a:stretch/>
        </p:blipFill>
        <p:spPr>
          <a:xfrm>
            <a:off x="1" y="4165280"/>
            <a:ext cx="12192000" cy="269272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b="66138"/>
          <a:stretch/>
        </p:blipFill>
        <p:spPr>
          <a:xfrm>
            <a:off x="0" y="1934354"/>
            <a:ext cx="12192000" cy="2230926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0" y="1245140"/>
            <a:ext cx="121920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普遍認為，高斯模糊就是相機失焦時所得的影像，而「標準差」越大，看起來就像失焦得越嚴重的相片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a,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雪寶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en-US" altLang="zh-TW" sz="2800" dirty="0" smtClean="0">
                <a:solidFill>
                  <a:schemeClr val="tx1"/>
                </a:solidFill>
                <a:latin typeface="+mj-lt"/>
              </a:rPr>
              <a:t>Structure tensor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中，較</a:t>
            </a:r>
            <a:r>
              <a:rPr lang="zh-TW" altLang="en-US" sz="2800" dirty="0">
                <a:solidFill>
                  <a:schemeClr val="tx1"/>
                </a:solidFill>
                <a:latin typeface="+mj-lt"/>
              </a:rPr>
              <a:t>小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的</a:t>
            </a:r>
            <a:r>
              <a:rPr lang="en-US" altLang="zh-TW" sz="2800" dirty="0" smtClean="0">
                <a:solidFill>
                  <a:schemeClr val="tx1"/>
                </a:solidFill>
                <a:latin typeface="+mj-lt"/>
              </a:rPr>
              <a:t>eigenvalue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所形成的影像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每個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pixel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的值，代表該處附近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3×3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或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5×5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window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，取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其中的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structure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tensor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eigenvalue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中較小者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1" y="4525993"/>
            <a:ext cx="2880000" cy="18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90" y="1696528"/>
            <a:ext cx="2878347" cy="1798967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390" y="4525993"/>
            <a:ext cx="2880000" cy="180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76" y="1696528"/>
            <a:ext cx="2878347" cy="179896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76" y="4527025"/>
            <a:ext cx="2878347" cy="1798967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562" y="1696528"/>
            <a:ext cx="2878347" cy="1798967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910" y="4525993"/>
            <a:ext cx="2880000" cy="1800000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192651" y="3503985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Harris. window 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175737" y="3503985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58823" y="3499201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141910" y="3503985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92651" y="6332338"/>
            <a:ext cx="11829258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上圖以一個很小的，相同的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r>
              <a:rPr lang="zh-TW" altLang="en-US" dirty="0" smtClean="0">
                <a:solidFill>
                  <a:schemeClr val="bg1"/>
                </a:solidFill>
              </a:rPr>
              <a:t>轉成黑白圖片的結果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1" y="1696528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a,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清華園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en-US" altLang="zh-TW" sz="2800" dirty="0" smtClean="0">
                <a:solidFill>
                  <a:schemeClr val="tx1"/>
                </a:solidFill>
                <a:latin typeface="+mj-lt"/>
              </a:rPr>
              <a:t>Structure tensor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中，較</a:t>
            </a:r>
            <a:r>
              <a:rPr lang="zh-TW" altLang="en-US" sz="2800" dirty="0">
                <a:solidFill>
                  <a:schemeClr val="tx1"/>
                </a:solidFill>
                <a:latin typeface="+mj-lt"/>
              </a:rPr>
              <a:t>小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的</a:t>
            </a:r>
            <a:r>
              <a:rPr lang="en-US" altLang="zh-TW" sz="2800" dirty="0" smtClean="0">
                <a:solidFill>
                  <a:schemeClr val="tx1"/>
                </a:solidFill>
                <a:latin typeface="+mj-lt"/>
              </a:rPr>
              <a:t>eigenvalue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所形成的影像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每個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pixel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的值，代表該處附近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3×3</a:t>
            </a:r>
            <a:r>
              <a:rPr lang="zh-TW" altLang="en-US" dirty="0">
                <a:solidFill>
                  <a:schemeClr val="tx1"/>
                </a:solidFill>
                <a:latin typeface="+mj-lt"/>
              </a:rPr>
              <a:t>或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5×5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window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，取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其中的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structure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tensor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eigenvalue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中較小者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190998" y="3523035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175737" y="3523035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58823" y="3521850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141910" y="3523035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92651" y="6399013"/>
            <a:ext cx="11829258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上圖以一個很小</a:t>
            </a:r>
            <a:r>
              <a:rPr lang="zh-TW" altLang="en-US" dirty="0">
                <a:solidFill>
                  <a:schemeClr val="bg1"/>
                </a:solidFill>
              </a:rPr>
              <a:t>的，相同的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r>
              <a:rPr lang="zh-TW" altLang="en-US" dirty="0" smtClean="0">
                <a:solidFill>
                  <a:schemeClr val="bg1"/>
                </a:solidFill>
              </a:rPr>
              <a:t>轉成黑白圖片的結果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1" y="1355065"/>
            <a:ext cx="2879307" cy="21594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8" y="4232667"/>
            <a:ext cx="2880000" cy="216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737" y="1354545"/>
            <a:ext cx="2879999" cy="21599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84" y="4231427"/>
            <a:ext cx="2881652" cy="216123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23" y="1354545"/>
            <a:ext cx="2880000" cy="216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71" y="4231426"/>
            <a:ext cx="2881652" cy="216123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910" y="1354545"/>
            <a:ext cx="2879999" cy="215999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255" y="4231425"/>
            <a:ext cx="2881653" cy="216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3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b </a:t>
            </a:r>
            <a:r>
              <a:rPr lang="zh-TW" altLang="en-US" sz="3200" dirty="0" smtClean="0">
                <a:solidFill>
                  <a:schemeClr val="tx1"/>
                </a:solidFill>
                <a:latin typeface="+mj-lt"/>
                <a:ea typeface="+mj-ea"/>
              </a:rPr>
              <a:t>實驗 </a:t>
            </a:r>
            <a:r>
              <a:rPr lang="en-US" altLang="zh-TW" sz="3200" dirty="0" smtClean="0">
                <a:solidFill>
                  <a:schemeClr val="tx1"/>
                </a:solidFill>
                <a:latin typeface="+mj-lt"/>
                <a:ea typeface="+mj-ea"/>
              </a:rPr>
              <a:t>1/2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以特製的實驗用圖片，檢證演算法的正確性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1" y="1409175"/>
            <a:ext cx="4581524" cy="458152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352551" y="6060851"/>
            <a:ext cx="4581524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測試用棋盤圖片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457949" y="6060852"/>
            <a:ext cx="458152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每個</a:t>
            </a:r>
            <a:r>
              <a:rPr lang="en-US" altLang="zh-TW" dirty="0" smtClean="0">
                <a:solidFill>
                  <a:schemeClr val="bg1"/>
                </a:solidFill>
              </a:rPr>
              <a:t>pixel</a:t>
            </a:r>
            <a:r>
              <a:rPr lang="zh-TW" altLang="en-US" dirty="0" smtClean="0">
                <a:solidFill>
                  <a:schemeClr val="bg1"/>
                </a:solidFill>
              </a:rPr>
              <a:t>的值，代表該處</a:t>
            </a:r>
            <a:r>
              <a:rPr lang="zh-TW" altLang="en-US" dirty="0">
                <a:solidFill>
                  <a:schemeClr val="bg1"/>
                </a:solidFill>
              </a:rPr>
              <a:t>附近</a:t>
            </a:r>
            <a:r>
              <a:rPr lang="en-US" altLang="zh-TW" dirty="0" smtClean="0">
                <a:solidFill>
                  <a:schemeClr val="bg1"/>
                </a:solidFill>
              </a:rPr>
              <a:t>3×3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window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rgbClr val="CCFFCC"/>
                </a:solidFill>
              </a:rPr>
              <a:t>R</a:t>
            </a:r>
            <a:r>
              <a:rPr lang="zh-TW" altLang="en-US" dirty="0" smtClean="0">
                <a:solidFill>
                  <a:schemeClr val="bg1"/>
                </a:solidFill>
              </a:rPr>
              <a:t>，即</a:t>
            </a:r>
            <a:r>
              <a:rPr lang="en-US" altLang="zh-TW" dirty="0" smtClean="0">
                <a:solidFill>
                  <a:srgbClr val="CCFFCC"/>
                </a:solidFill>
              </a:rPr>
              <a:t>corner response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9" y="1409174"/>
            <a:ext cx="45815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b,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雪寶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en-US" altLang="zh-TW" sz="2800" dirty="0">
                <a:solidFill>
                  <a:schemeClr val="tx1"/>
                </a:solidFill>
                <a:latin typeface="+mj-lt"/>
              </a:rPr>
              <a:t>R (Corner Response) </a:t>
            </a:r>
            <a:r>
              <a:rPr lang="zh-TW" altLang="en-US" sz="2800" dirty="0">
                <a:solidFill>
                  <a:schemeClr val="tx1"/>
                </a:solidFill>
                <a:latin typeface="+mj-lt"/>
              </a:rPr>
              <a:t>所形成的影像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每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個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pixel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的值，代表該處附近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3×3</a:t>
            </a:r>
            <a:r>
              <a:rPr lang="zh-TW" altLang="en-US" dirty="0">
                <a:solidFill>
                  <a:schemeClr val="tx1"/>
                </a:solidFill>
                <a:latin typeface="+mj-lt"/>
              </a:rPr>
              <a:t>或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5×5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window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，取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其中的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structure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tensor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eigenvalue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中較小者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130616" y="3523035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155618" y="3523035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80620" y="3523034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205622" y="3523034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30616" y="6399013"/>
            <a:ext cx="11955005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上圖</a:t>
            </a:r>
            <a:r>
              <a:rPr lang="zh-TW" altLang="en-US" dirty="0" smtClean="0">
                <a:solidFill>
                  <a:srgbClr val="FFCCCC"/>
                </a:solidFill>
              </a:rPr>
              <a:t>各自</a:t>
            </a:r>
            <a:r>
              <a:rPr lang="zh-TW" altLang="en-US" dirty="0" smtClean="0">
                <a:solidFill>
                  <a:schemeClr val="bg1"/>
                </a:solidFill>
              </a:rPr>
              <a:t>以一個</a:t>
            </a:r>
            <a:r>
              <a:rPr lang="zh-TW" altLang="en-US" dirty="0">
                <a:solidFill>
                  <a:schemeClr val="bg1"/>
                </a:solidFill>
              </a:rPr>
              <a:t>適當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r>
              <a:rPr lang="zh-TW" altLang="en-US" dirty="0" smtClean="0">
                <a:solidFill>
                  <a:schemeClr val="bg1"/>
                </a:solidFill>
              </a:rPr>
              <a:t>轉成黑白圖片的結果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622" y="1674787"/>
            <a:ext cx="2880000" cy="180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6" y="1674787"/>
            <a:ext cx="2880000" cy="180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18" y="1674787"/>
            <a:ext cx="2880000" cy="18000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20" y="1674787"/>
            <a:ext cx="2880000" cy="18000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6" y="4554044"/>
            <a:ext cx="2880000" cy="18000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18" y="4554044"/>
            <a:ext cx="2880000" cy="1800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20" y="4554044"/>
            <a:ext cx="2880000" cy="1800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622" y="4554044"/>
            <a:ext cx="288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7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b,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清華園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en-US" altLang="zh-TW" sz="2800" dirty="0" smtClean="0">
                <a:solidFill>
                  <a:schemeClr val="tx1"/>
                </a:solidFill>
                <a:latin typeface="+mj-lt"/>
              </a:rPr>
              <a:t>R (Corner Response)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所形成的影像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每個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pixel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的值，代表該處附近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3×3</a:t>
            </a:r>
            <a:r>
              <a:rPr lang="zh-TW" altLang="en-US" dirty="0">
                <a:solidFill>
                  <a:schemeClr val="tx1"/>
                </a:solidFill>
                <a:latin typeface="+mj-lt"/>
              </a:rPr>
              <a:t>或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5×5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window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，取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其中的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structure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tensor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+mj-ea"/>
              </a:rPr>
              <a:t>eigenvalue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+mj-ea"/>
              </a:rPr>
              <a:t>中較小者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192651" y="3503985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Harris. window 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175737" y="3502800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58823" y="3502800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141909" y="3502800"/>
            <a:ext cx="2880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192651" y="6437113"/>
            <a:ext cx="11829258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上圖</a:t>
            </a:r>
            <a:r>
              <a:rPr lang="zh-TW" altLang="en-US" dirty="0">
                <a:solidFill>
                  <a:srgbClr val="FFCCCC"/>
                </a:solidFill>
              </a:rPr>
              <a:t>各自</a:t>
            </a:r>
            <a:r>
              <a:rPr lang="zh-TW" altLang="en-US" dirty="0">
                <a:solidFill>
                  <a:schemeClr val="bg1"/>
                </a:solidFill>
              </a:rPr>
              <a:t>以一個適當的</a:t>
            </a:r>
            <a:r>
              <a:rPr lang="en-US" altLang="zh-TW" dirty="0">
                <a:solidFill>
                  <a:schemeClr val="bg1"/>
                </a:solidFill>
              </a:rPr>
              <a:t>Threshold</a:t>
            </a:r>
            <a:r>
              <a:rPr lang="zh-TW" altLang="en-US" dirty="0">
                <a:solidFill>
                  <a:schemeClr val="bg1"/>
                </a:solidFill>
              </a:rPr>
              <a:t>轉成黑白圖片的結果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1" y="1313332"/>
            <a:ext cx="2879999" cy="21599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736" y="1313332"/>
            <a:ext cx="2880001" cy="2160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823" y="1313332"/>
            <a:ext cx="2880000" cy="216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909" y="1313332"/>
            <a:ext cx="2880000" cy="216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22" y="4244811"/>
            <a:ext cx="2882901" cy="216217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07" y="4242635"/>
            <a:ext cx="2885801" cy="216435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50" y="4244810"/>
            <a:ext cx="2879999" cy="215999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34" y="4242634"/>
            <a:ext cx="2885803" cy="21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bIns="180000" rtlCol="0" anchor="ctr"/>
          <a:lstStyle/>
          <a:p>
            <a:r>
              <a:rPr lang="zh-TW" altLang="en-US" sz="3600" dirty="0">
                <a:solidFill>
                  <a:schemeClr val="tx1"/>
                </a:solidFill>
              </a:rPr>
              <a:t>關於 </a:t>
            </a:r>
            <a:r>
              <a:rPr lang="en-US" altLang="zh-TW" sz="3600" dirty="0">
                <a:solidFill>
                  <a:schemeClr val="tx1"/>
                </a:solidFill>
              </a:rPr>
              <a:t>2a </a:t>
            </a:r>
            <a:r>
              <a:rPr lang="zh-TW" altLang="en-US" sz="3600" dirty="0">
                <a:solidFill>
                  <a:schemeClr val="tx1"/>
                </a:solidFill>
              </a:rPr>
              <a:t>和 </a:t>
            </a:r>
            <a:r>
              <a:rPr lang="en-US" altLang="zh-TW" sz="3600" dirty="0">
                <a:solidFill>
                  <a:schemeClr val="tx1"/>
                </a:solidFill>
              </a:rPr>
              <a:t>2b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71475" y="1438274"/>
            <a:ext cx="11449050" cy="3673491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>
                <a:solidFill>
                  <a:schemeClr val="bg1"/>
                </a:solidFill>
              </a:rPr>
              <a:t>使用</a:t>
            </a:r>
            <a:r>
              <a:rPr lang="en-US" altLang="zh-TW" dirty="0">
                <a:solidFill>
                  <a:schemeClr val="bg1"/>
                </a:solidFill>
              </a:rPr>
              <a:t>Window Size 3×3 </a:t>
            </a:r>
            <a:r>
              <a:rPr lang="zh-TW" altLang="en-US" dirty="0">
                <a:solidFill>
                  <a:schemeClr val="bg1"/>
                </a:solidFill>
              </a:rPr>
              <a:t>所找出來的角落</a:t>
            </a:r>
            <a:r>
              <a:rPr lang="zh-TW" altLang="en-US" dirty="0" smtClean="0">
                <a:solidFill>
                  <a:schemeClr val="bg1"/>
                </a:solidFill>
              </a:rPr>
              <a:t>，使用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en-US" altLang="zh-TW" dirty="0" smtClean="0">
                <a:solidFill>
                  <a:schemeClr val="bg1"/>
                </a:solidFill>
              </a:rPr>
              <a:t>Window </a:t>
            </a:r>
            <a:r>
              <a:rPr lang="en-US" altLang="zh-TW" dirty="0">
                <a:solidFill>
                  <a:schemeClr val="bg1"/>
                </a:solidFill>
              </a:rPr>
              <a:t>Size 5×5 </a:t>
            </a:r>
            <a:r>
              <a:rPr lang="zh-TW" altLang="en-US" dirty="0" smtClean="0">
                <a:solidFill>
                  <a:schemeClr val="bg1"/>
                </a:solidFill>
              </a:rPr>
              <a:t>也能找到，看起來</a:t>
            </a:r>
            <a:r>
              <a:rPr lang="zh-TW" altLang="en-US" dirty="0">
                <a:solidFill>
                  <a:schemeClr val="bg1"/>
                </a:solidFill>
              </a:rPr>
              <a:t>大概</a:t>
            </a:r>
            <a:r>
              <a:rPr lang="zh-TW" altLang="en-US" dirty="0" smtClean="0">
                <a:solidFill>
                  <a:schemeClr val="bg1"/>
                </a:solidFill>
              </a:rPr>
              <a:t>會像這樣：</a:t>
            </a:r>
            <a:endParaRPr lang="en-US" altLang="zh-TW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9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</a:rPr>
              <a:t>使用</a:t>
            </a:r>
            <a:r>
              <a:rPr lang="zh-TW" altLang="en-US" dirty="0">
                <a:solidFill>
                  <a:schemeClr val="bg1"/>
                </a:solidFill>
              </a:rPr>
              <a:t>高斯</a:t>
            </a:r>
            <a:r>
              <a:rPr lang="zh-TW" altLang="en-US" dirty="0" smtClean="0">
                <a:solidFill>
                  <a:schemeClr val="bg1"/>
                </a:solidFill>
              </a:rPr>
              <a:t>模糊可以去雜訊，但原本解析度就不高的圖片，過度使用高斯模糊會將原有的不明顯的角落抹去，即使使用更低的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r>
              <a:rPr lang="zh-TW" altLang="en-US" dirty="0" smtClean="0">
                <a:solidFill>
                  <a:schemeClr val="bg1"/>
                </a:solidFill>
              </a:rPr>
              <a:t>作為判斷是否為角落的標準，得到的結果品質也大不如前：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9427862" y="1438274"/>
            <a:ext cx="1080000" cy="1080000"/>
            <a:chOff x="8310262" y="1478801"/>
            <a:chExt cx="1080000" cy="1080000"/>
          </a:xfrm>
        </p:grpSpPr>
        <p:sp>
          <p:nvSpPr>
            <p:cNvPr id="7" name="矩形 6"/>
            <p:cNvSpPr/>
            <p:nvPr/>
          </p:nvSpPr>
          <p:spPr>
            <a:xfrm>
              <a:off x="8310262" y="1478801"/>
              <a:ext cx="1080000" cy="108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glow rad="101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526262" y="1694801"/>
              <a:ext cx="648000" cy="64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761045" y="1438274"/>
            <a:ext cx="1080000" cy="108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9427862" y="2549608"/>
            <a:ext cx="1080000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10761045" y="2549608"/>
            <a:ext cx="1080000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9" name="群組 38"/>
          <p:cNvGrpSpPr/>
          <p:nvPr/>
        </p:nvGrpSpPr>
        <p:grpSpPr>
          <a:xfrm>
            <a:off x="4253893" y="5120233"/>
            <a:ext cx="7640520" cy="1104301"/>
            <a:chOff x="3187500" y="3001326"/>
            <a:chExt cx="7640520" cy="1104301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61355"/>
            <a:stretch/>
          </p:blipFill>
          <p:spPr>
            <a:xfrm>
              <a:off x="3187500" y="3001326"/>
              <a:ext cx="3810000" cy="1104301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354"/>
            <a:stretch/>
          </p:blipFill>
          <p:spPr>
            <a:xfrm>
              <a:off x="7018020" y="3001326"/>
              <a:ext cx="3810000" cy="1104301"/>
            </a:xfrm>
            <a:prstGeom prst="rect">
              <a:avLst/>
            </a:prstGeom>
          </p:spPr>
        </p:pic>
      </p:grpSp>
      <p:sp>
        <p:nvSpPr>
          <p:cNvPr id="40" name="文字方塊 39"/>
          <p:cNvSpPr txBox="1"/>
          <p:nvPr/>
        </p:nvSpPr>
        <p:spPr>
          <a:xfrm>
            <a:off x="4253893" y="6233002"/>
            <a:ext cx="3810000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>
                <a:solidFill>
                  <a:schemeClr val="bg1"/>
                </a:solidFill>
              </a:rPr>
              <a:t>σ</a:t>
            </a:r>
            <a:r>
              <a:rPr lang="en-US" altLang="zh-TW" dirty="0">
                <a:solidFill>
                  <a:schemeClr val="bg1"/>
                </a:solidFill>
              </a:rPr>
              <a:t>=1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8084413" y="6233002"/>
            <a:ext cx="3810000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58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c,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雪寶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兩種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Corner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偵測方式，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套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用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Non-maxim</a:t>
            </a:r>
            <a:r>
              <a:rPr lang="en-US" altLang="zh-TW" sz="2400" dirty="0">
                <a:solidFill>
                  <a:schemeClr val="tx1"/>
                </a:solidFill>
              </a:rPr>
              <a:t>um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 Suppression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所得的邊緣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860" y="329012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103862" y="329012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28864" y="3290127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153866" y="3290127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8860" y="6399013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上圖</a:t>
            </a:r>
            <a:r>
              <a:rPr lang="zh-TW" altLang="en-US" dirty="0">
                <a:solidFill>
                  <a:schemeClr val="bg1"/>
                </a:solidFill>
              </a:rPr>
              <a:t>以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2a.</a:t>
            </a:r>
            <a:r>
              <a:rPr lang="zh-TW" altLang="en-US" dirty="0" smtClean="0">
                <a:solidFill>
                  <a:schemeClr val="bg1"/>
                </a:solidFill>
              </a:rPr>
              <a:t> 的方法偵測的角落中的區域極大值為「種子」，下圖則是</a:t>
            </a:r>
            <a:r>
              <a:rPr lang="en-US" altLang="zh-TW" dirty="0" smtClean="0">
                <a:solidFill>
                  <a:schemeClr val="bg1"/>
                </a:solidFill>
              </a:rPr>
              <a:t>2b.</a:t>
            </a:r>
            <a:r>
              <a:rPr lang="zh-TW" altLang="en-US" dirty="0" smtClean="0">
                <a:solidFill>
                  <a:schemeClr val="bg1"/>
                </a:solidFill>
              </a:rPr>
              <a:t> 的方法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" y="1377181"/>
            <a:ext cx="2983520" cy="18647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" y="3984706"/>
            <a:ext cx="2983520" cy="1864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62" y="1377181"/>
            <a:ext cx="2983518" cy="18646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62" y="3984706"/>
            <a:ext cx="2983518" cy="186469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2" y="1377181"/>
            <a:ext cx="2983518" cy="186469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2" y="3984705"/>
            <a:ext cx="2983518" cy="18646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68" y="1377181"/>
            <a:ext cx="2983518" cy="186469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62" y="3976754"/>
            <a:ext cx="2983524" cy="186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1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c,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清華園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兩種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Corner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偵測方式，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套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用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Non-maxim</a:t>
            </a:r>
            <a:r>
              <a:rPr lang="en-US" altLang="zh-TW" sz="2400" dirty="0">
                <a:solidFill>
                  <a:schemeClr val="tx1"/>
                </a:solidFill>
              </a:rPr>
              <a:t>um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 Suppression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所得的邊緣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860" y="329012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103862" y="329012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128864" y="3290127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153866" y="3290127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78860" y="6399013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上圖</a:t>
            </a:r>
            <a:r>
              <a:rPr lang="zh-TW" altLang="en-US" dirty="0">
                <a:solidFill>
                  <a:schemeClr val="bg1"/>
                </a:solidFill>
              </a:rPr>
              <a:t>以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2a.</a:t>
            </a:r>
            <a:r>
              <a:rPr lang="zh-TW" altLang="en-US" dirty="0" smtClean="0">
                <a:solidFill>
                  <a:schemeClr val="bg1"/>
                </a:solidFill>
              </a:rPr>
              <a:t> 的方法偵測的角落中的區域極大值為「種子」，下圖則是</a:t>
            </a:r>
            <a:r>
              <a:rPr lang="en-US" altLang="zh-TW" dirty="0" smtClean="0">
                <a:solidFill>
                  <a:schemeClr val="bg1"/>
                </a:solidFill>
              </a:rPr>
              <a:t>2b.</a:t>
            </a:r>
            <a:r>
              <a:rPr lang="zh-TW" altLang="en-US" dirty="0" smtClean="0">
                <a:solidFill>
                  <a:schemeClr val="bg1"/>
                </a:solidFill>
              </a:rPr>
              <a:t> 的方法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" y="1035235"/>
            <a:ext cx="2983520" cy="22376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" y="3953712"/>
            <a:ext cx="2983520" cy="223764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62" y="1035235"/>
            <a:ext cx="2983520" cy="223764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62" y="3953711"/>
            <a:ext cx="2983520" cy="223764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4" y="1035235"/>
            <a:ext cx="2983520" cy="223764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4" y="3953710"/>
            <a:ext cx="2983520" cy="2237640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66" y="1035235"/>
            <a:ext cx="2983520" cy="2237640"/>
          </a:xfrm>
          <a:prstGeom prst="rect">
            <a:avLst/>
          </a:prstGeom>
        </p:spPr>
      </p:pic>
      <p:pic>
        <p:nvPicPr>
          <p:cNvPr id="29" name="圖片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66" y="3953710"/>
            <a:ext cx="2983520" cy="22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0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bIns="180000" rtlCol="0" anchor="ctr"/>
          <a:lstStyle/>
          <a:p>
            <a:r>
              <a:rPr lang="zh-TW" altLang="en-US" sz="3600" dirty="0">
                <a:solidFill>
                  <a:schemeClr val="tx1"/>
                </a:solidFill>
              </a:rPr>
              <a:t>關於 </a:t>
            </a:r>
            <a:r>
              <a:rPr lang="en-US" altLang="zh-TW" sz="3600" dirty="0" smtClean="0">
                <a:solidFill>
                  <a:schemeClr val="tx1"/>
                </a:solidFill>
              </a:rPr>
              <a:t>2c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71475" y="1440611"/>
            <a:ext cx="11449050" cy="513271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</a:rPr>
              <a:t>使用</a:t>
            </a:r>
            <a:r>
              <a:rPr lang="en-US" altLang="zh-TW" dirty="0" smtClean="0">
                <a:solidFill>
                  <a:srgbClr val="CCFFCC"/>
                </a:solidFill>
              </a:rPr>
              <a:t>2a.</a:t>
            </a:r>
            <a:r>
              <a:rPr lang="zh-TW" altLang="en-US" dirty="0" smtClean="0">
                <a:solidFill>
                  <a:srgbClr val="CCFFCC"/>
                </a:solidFill>
              </a:rPr>
              <a:t> </a:t>
            </a:r>
            <a:r>
              <a:rPr lang="zh-TW" altLang="en-US" dirty="0" smtClean="0">
                <a:solidFill>
                  <a:schemeClr val="bg1"/>
                </a:solidFill>
              </a:rPr>
              <a:t>偵測角落的結果的區域極大值做為種子，和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>
                <a:solidFill>
                  <a:schemeClr val="bg1"/>
                </a:solidFill>
              </a:rPr>
              <a:t>使用</a:t>
            </a:r>
            <a:r>
              <a:rPr lang="en-US" altLang="zh-TW" dirty="0" smtClean="0">
                <a:solidFill>
                  <a:srgbClr val="CCFFCC"/>
                </a:solidFill>
              </a:rPr>
              <a:t>2b.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zh-TW" altLang="en-US" dirty="0">
                <a:solidFill>
                  <a:schemeClr val="bg1"/>
                </a:solidFill>
              </a:rPr>
              <a:t>偵測角落的結果的區域極大值做為種子</a:t>
            </a:r>
            <a:r>
              <a:rPr lang="zh-TW" altLang="en-US" dirty="0" smtClean="0">
                <a:solidFill>
                  <a:schemeClr val="bg1"/>
                </a:solidFill>
              </a:rPr>
              <a:t>，兩種方式以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en-US" altLang="zh-TW" dirty="0" smtClean="0">
                <a:solidFill>
                  <a:schemeClr val="bg1"/>
                </a:solidFill>
              </a:rPr>
              <a:t>non-maximal suppression</a:t>
            </a:r>
            <a:r>
              <a:rPr lang="zh-TW" altLang="en-US" dirty="0" smtClean="0">
                <a:solidFill>
                  <a:schemeClr val="bg1"/>
                </a:solidFill>
              </a:rPr>
              <a:t>做邊緣偵測，所得的結果</a:t>
            </a:r>
            <a:r>
              <a:rPr lang="zh-TW" altLang="en-US" dirty="0" smtClean="0">
                <a:solidFill>
                  <a:srgbClr val="FFE4E1"/>
                </a:solidFill>
              </a:rPr>
              <a:t>相去不遠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因為</a:t>
            </a:r>
            <a:r>
              <a:rPr lang="zh-TW" altLang="en-US" dirty="0" smtClean="0">
                <a:solidFill>
                  <a:srgbClr val="FFE4E1"/>
                </a:solidFill>
              </a:rPr>
              <a:t>只要種子有落在邊緣上，通常就能完整地找出邊緣</a:t>
            </a:r>
            <a:r>
              <a:rPr lang="zh-TW" altLang="en-US" dirty="0">
                <a:solidFill>
                  <a:schemeClr val="bg1"/>
                </a:solidFill>
              </a:rPr>
              <a:t>。</a:t>
            </a:r>
            <a:endParaRPr lang="en-US" altLang="zh-TW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TW" sz="900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</a:rPr>
              <a:t>上方第</a:t>
            </a:r>
            <a:r>
              <a:rPr lang="en-US" altLang="zh-TW" dirty="0" smtClean="0">
                <a:solidFill>
                  <a:schemeClr val="bg1"/>
                </a:solidFill>
              </a:rPr>
              <a:t>1.</a:t>
            </a:r>
            <a:r>
              <a:rPr lang="zh-TW" altLang="en-US" dirty="0" smtClean="0">
                <a:solidFill>
                  <a:schemeClr val="bg1"/>
                </a:solidFill>
              </a:rPr>
              <a:t>點提到的兩種方法，因為判斷是否為角落的方式不同，因此差別</a:t>
            </a:r>
            <a:r>
              <a:rPr lang="zh-TW" altLang="en-US" dirty="0">
                <a:solidFill>
                  <a:schemeClr val="bg1"/>
                </a:solidFill>
              </a:rPr>
              <a:t>在於以某些</a:t>
            </a:r>
            <a:r>
              <a:rPr lang="zh-TW" altLang="en-US" dirty="0" smtClean="0">
                <a:solidFill>
                  <a:srgbClr val="FFE4E1"/>
                </a:solidFill>
              </a:rPr>
              <a:t>「似乎是角落」的位置延伸出去的邊緣</a:t>
            </a:r>
            <a:r>
              <a:rPr lang="zh-TW" altLang="en-US" dirty="0" smtClean="0">
                <a:solidFill>
                  <a:schemeClr val="bg1"/>
                </a:solidFill>
              </a:rPr>
              <a:t>會受到影響。</a:t>
            </a:r>
            <a:r>
              <a:rPr lang="en-US" altLang="zh-TW" dirty="0" smtClean="0">
                <a:solidFill>
                  <a:schemeClr val="bg1"/>
                </a:solidFill>
              </a:rPr>
              <a:t>R (</a:t>
            </a:r>
            <a:r>
              <a:rPr lang="zh-TW" altLang="en-US" dirty="0" smtClean="0">
                <a:solidFill>
                  <a:schemeClr val="bg1"/>
                </a:solidFill>
              </a:rPr>
              <a:t>即</a:t>
            </a:r>
            <a:r>
              <a:rPr lang="en-US" altLang="zh-TW" dirty="0" smtClean="0">
                <a:solidFill>
                  <a:schemeClr val="bg1"/>
                </a:solidFill>
              </a:rPr>
              <a:t>corner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response function)</a:t>
            </a:r>
            <a:r>
              <a:rPr lang="zh-TW" altLang="en-US" dirty="0" smtClean="0">
                <a:solidFill>
                  <a:schemeClr val="bg1"/>
                </a:solidFill>
              </a:rPr>
              <a:t>中的</a:t>
            </a:r>
            <a:r>
              <a:rPr lang="en-US" altLang="zh-TW" dirty="0" smtClean="0">
                <a:solidFill>
                  <a:schemeClr val="bg1"/>
                </a:solidFill>
              </a:rPr>
              <a:t>k</a:t>
            </a:r>
            <a:r>
              <a:rPr lang="zh-TW" altLang="en-US" dirty="0" smtClean="0">
                <a:solidFill>
                  <a:schemeClr val="bg1"/>
                </a:solidFill>
              </a:rPr>
              <a:t>也是影響來源之一。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5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d,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雪寶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旋轉和放大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後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，再次套用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Non-maxim</a:t>
            </a:r>
            <a:r>
              <a:rPr lang="en-US" altLang="zh-TW" sz="2400" dirty="0">
                <a:solidFill>
                  <a:schemeClr val="tx1"/>
                </a:solidFill>
              </a:rPr>
              <a:t>um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+mj-lt"/>
              </a:rPr>
              <a:t>Suppression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所得的邊緣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860" y="3609292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103862" y="3609292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28864" y="3609291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153866" y="3609291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78860" y="6399013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上圖是套用於旋轉的圖片，下圖是</a:t>
            </a:r>
            <a:r>
              <a:rPr lang="zh-TW" altLang="en-US" dirty="0">
                <a:solidFill>
                  <a:schemeClr val="bg1"/>
                </a:solidFill>
              </a:rPr>
              <a:t>套用</a:t>
            </a:r>
            <a:r>
              <a:rPr lang="zh-TW" altLang="en-US" dirty="0" smtClean="0">
                <a:solidFill>
                  <a:schemeClr val="bg1"/>
                </a:solidFill>
              </a:rPr>
              <a:t>於放大的</a:t>
            </a:r>
            <a:r>
              <a:rPr lang="zh-TW" altLang="en-US" dirty="0">
                <a:solidFill>
                  <a:schemeClr val="bg1"/>
                </a:solidFill>
              </a:rPr>
              <a:t>圖片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" y="1059813"/>
            <a:ext cx="2983520" cy="252145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62" y="1059813"/>
            <a:ext cx="2983520" cy="252145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4" y="1059813"/>
            <a:ext cx="2983520" cy="252145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66" y="1059813"/>
            <a:ext cx="2983520" cy="2521453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" y="4283649"/>
            <a:ext cx="2983520" cy="186470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61" y="4296808"/>
            <a:ext cx="2983521" cy="1864701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3" y="4296808"/>
            <a:ext cx="2983523" cy="1864702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66" y="4301258"/>
            <a:ext cx="2983520" cy="18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31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1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a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透過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對邊緣和角落進行特別處理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亮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度補償，如下列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)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，就不會導致黑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邊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(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如上列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)</a:t>
            </a:r>
          </a:p>
          <a:p>
            <a:pPr algn="r">
              <a:lnSpc>
                <a:spcPct val="150000"/>
              </a:lnSpc>
            </a:pP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由左至右依序為原圖，標準差為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1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的高斯模糊，</a:t>
            </a:r>
            <a:r>
              <a:rPr lang="zh-TW" altLang="en-US" dirty="0">
                <a:solidFill>
                  <a:schemeClr val="tx1"/>
                </a:solidFill>
                <a:latin typeface="+mj-lt"/>
              </a:rPr>
              <a:t>標準差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為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5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的</a:t>
            </a:r>
            <a:r>
              <a:rPr lang="zh-TW" altLang="en-US" dirty="0">
                <a:solidFill>
                  <a:schemeClr val="tx1"/>
                </a:solidFill>
                <a:latin typeface="+mj-lt"/>
              </a:rPr>
              <a:t>高斯模糊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9630"/>
            <a:ext cx="12192000" cy="32936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47809" y="5127022"/>
            <a:ext cx="3272204" cy="129283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>
            <a:glow rad="635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468013" y="5127022"/>
            <a:ext cx="252000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468013" y="6167858"/>
            <a:ext cx="252000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447809" y="6167858"/>
            <a:ext cx="252000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447809" y="5127022"/>
            <a:ext cx="252000" cy="2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699809" y="5127022"/>
            <a:ext cx="2768204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4699809" y="6167858"/>
            <a:ext cx="2768204" cy="252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447809" y="5379022"/>
            <a:ext cx="252000" cy="7888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7468013" y="5379022"/>
            <a:ext cx="252000" cy="78883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7870093" y="5307732"/>
            <a:ext cx="3647152" cy="92333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一張影像的四個角落和四個邊緣，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zh-TW" altLang="en-US" dirty="0" smtClean="0">
                <a:solidFill>
                  <a:schemeClr val="bg1"/>
                </a:solidFill>
              </a:rPr>
              <a:t>是遮罩有可能「遮到外面」之處，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zh-TW" altLang="en-US" dirty="0" smtClean="0">
                <a:solidFill>
                  <a:schemeClr val="bg1"/>
                </a:solidFill>
              </a:rPr>
              <a:t>必須對這些地方進行亮度補償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69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</a:rPr>
              <a:t>d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清華園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</a:rPr>
              <a:t>旋轉</a:t>
            </a:r>
            <a:r>
              <a:rPr lang="zh-TW" altLang="en-US" sz="2400" dirty="0">
                <a:solidFill>
                  <a:schemeClr val="tx1"/>
                </a:solidFill>
              </a:rPr>
              <a:t>和放大後，再次套用</a:t>
            </a:r>
            <a:r>
              <a:rPr lang="en-US" altLang="zh-TW" sz="2400" dirty="0" smtClean="0">
                <a:solidFill>
                  <a:schemeClr val="tx1"/>
                </a:solidFill>
              </a:rPr>
              <a:t>Non-maxim</a:t>
            </a:r>
            <a:r>
              <a:rPr lang="en-US" altLang="zh-TW" sz="2400" dirty="0">
                <a:solidFill>
                  <a:schemeClr val="tx1"/>
                </a:solidFill>
              </a:rPr>
              <a:t>um</a:t>
            </a:r>
            <a:r>
              <a:rPr lang="en-US" altLang="zh-TW" sz="2400" dirty="0" smtClean="0">
                <a:solidFill>
                  <a:schemeClr val="tx1"/>
                </a:solidFill>
              </a:rPr>
              <a:t> </a:t>
            </a:r>
            <a:r>
              <a:rPr lang="en-US" altLang="zh-TW" sz="2400" dirty="0">
                <a:solidFill>
                  <a:schemeClr val="tx1"/>
                </a:solidFill>
              </a:rPr>
              <a:t>Suppression</a:t>
            </a:r>
            <a:r>
              <a:rPr lang="zh-TW" altLang="en-US" sz="2400" dirty="0">
                <a:solidFill>
                  <a:schemeClr val="tx1"/>
                </a:solidFill>
              </a:rPr>
              <a:t>所得的邊緣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73749" y="3557546"/>
            <a:ext cx="282822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198751" y="3557546"/>
            <a:ext cx="282822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23753" y="3557545"/>
            <a:ext cx="282822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9248755" y="3557545"/>
            <a:ext cx="282822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78860" y="6399013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上圖</a:t>
            </a:r>
            <a:r>
              <a:rPr lang="zh-TW" altLang="en-US" dirty="0">
                <a:solidFill>
                  <a:schemeClr val="bg1"/>
                </a:solidFill>
              </a:rPr>
              <a:t>以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2a.</a:t>
            </a:r>
            <a:r>
              <a:rPr lang="zh-TW" altLang="en-US" dirty="0" smtClean="0">
                <a:solidFill>
                  <a:schemeClr val="bg1"/>
                </a:solidFill>
              </a:rPr>
              <a:t> 的方法偵測的角落中的區域極大值為「種子」，下圖則是</a:t>
            </a:r>
            <a:r>
              <a:rPr lang="en-US" altLang="zh-TW" dirty="0" smtClean="0">
                <a:solidFill>
                  <a:schemeClr val="bg1"/>
                </a:solidFill>
              </a:rPr>
              <a:t>2b.</a:t>
            </a:r>
            <a:r>
              <a:rPr lang="zh-TW" altLang="en-US" dirty="0" smtClean="0">
                <a:solidFill>
                  <a:schemeClr val="bg1"/>
                </a:solidFill>
              </a:rPr>
              <a:t> 的方法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9" y="901768"/>
            <a:ext cx="2828225" cy="262336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9" y="4230801"/>
            <a:ext cx="2828225" cy="21211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751" y="899049"/>
            <a:ext cx="2831157" cy="262608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753" y="899049"/>
            <a:ext cx="2831157" cy="262608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23" y="899049"/>
            <a:ext cx="2831157" cy="262608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87" y="4226402"/>
            <a:ext cx="2834089" cy="212556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889" y="4226401"/>
            <a:ext cx="2834089" cy="212556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890" y="4226400"/>
            <a:ext cx="2834089" cy="212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7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500331" y="1623890"/>
            <a:ext cx="11007307" cy="27324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</a:rPr>
              <a:t>2e, </a:t>
            </a:r>
            <a:r>
              <a:rPr lang="zh-TW" altLang="en-US" sz="3200" dirty="0" smtClean="0">
                <a:solidFill>
                  <a:schemeClr val="tx1"/>
                </a:solidFill>
              </a:rPr>
              <a:t>實驗流程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955986" y="1911326"/>
            <a:ext cx="1817297" cy="840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Corner</a:t>
            </a:r>
          </a:p>
          <a:p>
            <a:pPr algn="ctr"/>
            <a:r>
              <a:rPr lang="en-US" altLang="zh-TW" dirty="0" smtClean="0"/>
              <a:t>Response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5092462" y="1911326"/>
            <a:ext cx="1817297" cy="84050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Non-maximal</a:t>
            </a:r>
          </a:p>
          <a:p>
            <a:pPr algn="ctr"/>
            <a:r>
              <a:rPr lang="en-US" altLang="zh-TW" dirty="0" smtClean="0"/>
              <a:t>Suppression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228938" y="1911325"/>
            <a:ext cx="1817297" cy="84050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旋轉</a:t>
            </a:r>
          </a:p>
        </p:txBody>
      </p:sp>
      <p:sp>
        <p:nvSpPr>
          <p:cNvPr id="5" name="剪去單一角落矩形 4"/>
          <p:cNvSpPr/>
          <p:nvPr/>
        </p:nvSpPr>
        <p:spPr>
          <a:xfrm>
            <a:off x="819510" y="1911325"/>
            <a:ext cx="1817297" cy="840501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原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26" name="剪去單一角落矩形 25"/>
          <p:cNvSpPr/>
          <p:nvPr/>
        </p:nvSpPr>
        <p:spPr>
          <a:xfrm>
            <a:off x="9365414" y="1911324"/>
            <a:ext cx="1817297" cy="840501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5" idx="0"/>
            <a:endCxn id="23" idx="1"/>
          </p:cNvCxnSpPr>
          <p:nvPr/>
        </p:nvCxnSpPr>
        <p:spPr>
          <a:xfrm>
            <a:off x="2636807" y="2331576"/>
            <a:ext cx="319179" cy="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3" idx="3"/>
            <a:endCxn id="24" idx="1"/>
          </p:cNvCxnSpPr>
          <p:nvPr/>
        </p:nvCxnSpPr>
        <p:spPr>
          <a:xfrm>
            <a:off x="4773283" y="2331577"/>
            <a:ext cx="319179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24" idx="3"/>
            <a:endCxn id="25" idx="1"/>
          </p:cNvCxnSpPr>
          <p:nvPr/>
        </p:nvCxnSpPr>
        <p:spPr>
          <a:xfrm flipV="1">
            <a:off x="6909759" y="2331576"/>
            <a:ext cx="319179" cy="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25" idx="3"/>
            <a:endCxn id="26" idx="2"/>
          </p:cNvCxnSpPr>
          <p:nvPr/>
        </p:nvCxnSpPr>
        <p:spPr>
          <a:xfrm flipV="1">
            <a:off x="9046235" y="2331575"/>
            <a:ext cx="319179" cy="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5092462" y="3164096"/>
            <a:ext cx="1817297" cy="840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Corner</a:t>
            </a:r>
          </a:p>
          <a:p>
            <a:pPr algn="ctr"/>
            <a:r>
              <a:rPr lang="en-US" altLang="zh-TW" dirty="0" smtClean="0"/>
              <a:t>Response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228938" y="3164096"/>
            <a:ext cx="1817297" cy="84050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Non-maximal</a:t>
            </a:r>
          </a:p>
          <a:p>
            <a:pPr algn="ctr"/>
            <a:r>
              <a:rPr lang="en-US" altLang="zh-TW" dirty="0" smtClean="0"/>
              <a:t>Suppression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2955986" y="3164097"/>
            <a:ext cx="1817297" cy="840501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旋轉</a:t>
            </a:r>
          </a:p>
        </p:txBody>
      </p:sp>
      <p:sp>
        <p:nvSpPr>
          <p:cNvPr id="37" name="剪去單一角落矩形 36"/>
          <p:cNvSpPr/>
          <p:nvPr/>
        </p:nvSpPr>
        <p:spPr>
          <a:xfrm>
            <a:off x="819510" y="3164098"/>
            <a:ext cx="1817297" cy="840501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原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38" name="剪去單一角落矩形 37"/>
          <p:cNvSpPr/>
          <p:nvPr/>
        </p:nvSpPr>
        <p:spPr>
          <a:xfrm>
            <a:off x="9365414" y="3164097"/>
            <a:ext cx="1817297" cy="840501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甲圖</a:t>
            </a:r>
            <a:endParaRPr lang="zh-TW" altLang="en-US" dirty="0"/>
          </a:p>
        </p:txBody>
      </p:sp>
      <p:cxnSp>
        <p:nvCxnSpPr>
          <p:cNvPr id="39" name="直線單箭頭接點 38"/>
          <p:cNvCxnSpPr>
            <a:stCxn id="37" idx="0"/>
            <a:endCxn id="36" idx="1"/>
          </p:cNvCxnSpPr>
          <p:nvPr/>
        </p:nvCxnSpPr>
        <p:spPr>
          <a:xfrm flipV="1">
            <a:off x="2636807" y="3584348"/>
            <a:ext cx="319179" cy="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34" idx="3"/>
            <a:endCxn id="35" idx="1"/>
          </p:cNvCxnSpPr>
          <p:nvPr/>
        </p:nvCxnSpPr>
        <p:spPr>
          <a:xfrm>
            <a:off x="6909759" y="3584347"/>
            <a:ext cx="319179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35" idx="3"/>
          </p:cNvCxnSpPr>
          <p:nvPr/>
        </p:nvCxnSpPr>
        <p:spPr>
          <a:xfrm>
            <a:off x="9046235" y="3584347"/>
            <a:ext cx="319179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36" idx="3"/>
            <a:endCxn id="34" idx="1"/>
          </p:cNvCxnSpPr>
          <p:nvPr/>
        </p:nvCxnSpPr>
        <p:spPr>
          <a:xfrm flipV="1">
            <a:off x="4773283" y="3584347"/>
            <a:ext cx="319179" cy="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500331" y="4580629"/>
            <a:ext cx="11007307" cy="9946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glow rad="101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比較</a:t>
            </a:r>
            <a:r>
              <a:rPr lang="en-US" altLang="zh-TW" dirty="0" smtClean="0"/>
              <a:t>			</a:t>
            </a:r>
            <a:r>
              <a:rPr lang="zh-TW" altLang="en-US" dirty="0" smtClean="0"/>
              <a:t>  和</a:t>
            </a:r>
            <a:r>
              <a:rPr lang="en-US" altLang="zh-TW" dirty="0" smtClean="0"/>
              <a:t>			</a:t>
            </a:r>
            <a:r>
              <a:rPr lang="zh-TW" altLang="en-US" dirty="0" smtClean="0"/>
              <a:t>的不同</a:t>
            </a:r>
            <a:endParaRPr lang="zh-TW" altLang="en-US" dirty="0"/>
          </a:p>
        </p:txBody>
      </p:sp>
      <p:cxnSp>
        <p:nvCxnSpPr>
          <p:cNvPr id="51" name="直線單箭頭接點 50"/>
          <p:cNvCxnSpPr>
            <a:stCxn id="49" idx="2"/>
            <a:endCxn id="50" idx="0"/>
          </p:cNvCxnSpPr>
          <p:nvPr/>
        </p:nvCxnSpPr>
        <p:spPr>
          <a:xfrm>
            <a:off x="6003985" y="4356343"/>
            <a:ext cx="0" cy="224286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剪去單一角落矩形 54"/>
          <p:cNvSpPr/>
          <p:nvPr/>
        </p:nvSpPr>
        <p:spPr>
          <a:xfrm>
            <a:off x="3660478" y="4764299"/>
            <a:ext cx="1817297" cy="627293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</a:t>
            </a:r>
            <a:r>
              <a:rPr lang="zh-TW" altLang="en-US" dirty="0" smtClean="0"/>
              <a:t>圖</a:t>
            </a:r>
            <a:endParaRPr lang="zh-TW" altLang="en-US" dirty="0"/>
          </a:p>
        </p:txBody>
      </p:sp>
      <p:sp>
        <p:nvSpPr>
          <p:cNvPr id="56" name="剪去單一角落矩形 55"/>
          <p:cNvSpPr/>
          <p:nvPr/>
        </p:nvSpPr>
        <p:spPr>
          <a:xfrm>
            <a:off x="6262779" y="4766342"/>
            <a:ext cx="1817297" cy="627293"/>
          </a:xfrm>
          <a:prstGeom prst="snip1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glow rad="101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甲圖</a:t>
            </a:r>
            <a:endParaRPr lang="zh-TW" altLang="en-US" dirty="0"/>
          </a:p>
        </p:txBody>
      </p:sp>
      <p:sp>
        <p:nvSpPr>
          <p:cNvPr id="57" name="文字方塊 56"/>
          <p:cNvSpPr txBox="1"/>
          <p:nvPr/>
        </p:nvSpPr>
        <p:spPr>
          <a:xfrm>
            <a:off x="0" y="6381763"/>
            <a:ext cx="12192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比較縮放的圖片時也使用相同的流程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-2871" y="5921690"/>
            <a:ext cx="12192000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產生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圖和甲圖所用的 </a:t>
            </a:r>
            <a:r>
              <a:rPr lang="en-US" altLang="zh-TW" dirty="0" smtClean="0">
                <a:solidFill>
                  <a:schemeClr val="bg1"/>
                </a:solidFill>
              </a:rPr>
              <a:t>Non-maximal Suppression</a:t>
            </a:r>
            <a:r>
              <a:rPr lang="zh-TW" altLang="en-US" dirty="0" smtClean="0">
                <a:solidFill>
                  <a:schemeClr val="bg1"/>
                </a:solidFill>
              </a:rPr>
              <a:t> ，其</a:t>
            </a:r>
            <a:r>
              <a:rPr lang="en-US" altLang="zh-TW" dirty="0" smtClean="0">
                <a:solidFill>
                  <a:schemeClr val="bg1"/>
                </a:solidFill>
              </a:rPr>
              <a:t>thresholds</a:t>
            </a:r>
            <a:r>
              <a:rPr lang="zh-TW" altLang="en-US" dirty="0" smtClean="0">
                <a:solidFill>
                  <a:schemeClr val="bg1"/>
                </a:solidFill>
              </a:rPr>
              <a:t>保持相同</a:t>
            </a:r>
            <a:endParaRPr lang="en-US" altLang="zh-TW" dirty="0">
              <a:solidFill>
                <a:schemeClr val="bg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092462" y="2808360"/>
            <a:ext cx="3956400" cy="2898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bg1">
                    <a:lumMod val="85000"/>
                  </a:schemeClr>
                </a:solidFill>
              </a:rPr>
              <a:t>使用相同的</a:t>
            </a:r>
            <a:r>
              <a:rPr lang="en-US" altLang="zh-TW" dirty="0" smtClean="0">
                <a:solidFill>
                  <a:schemeClr val="bg1">
                    <a:lumMod val="85000"/>
                  </a:schemeClr>
                </a:solidFill>
              </a:rPr>
              <a:t>Thresholds</a:t>
            </a:r>
            <a:endParaRPr lang="zh-TW" alt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e,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雪寶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比較邊緣偵測的演算法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(Non-maxim</a:t>
            </a:r>
            <a:r>
              <a:rPr lang="en-US" altLang="zh-TW" sz="2400" dirty="0">
                <a:solidFill>
                  <a:schemeClr val="tx1"/>
                </a:solidFill>
              </a:rPr>
              <a:t>um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 suppression)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對於</a:t>
            </a:r>
            <a:r>
              <a:rPr lang="zh-TW" altLang="en-US" sz="2400" dirty="0" smtClean="0">
                <a:solidFill>
                  <a:srgbClr val="FF0000"/>
                </a:solidFill>
              </a:rPr>
              <a:t>旋</a:t>
            </a:r>
            <a:r>
              <a:rPr lang="zh-TW" altLang="en-US" sz="2400" dirty="0" smtClean="0">
                <a:solidFill>
                  <a:srgbClr val="FF0000"/>
                </a:solidFill>
                <a:latin typeface="+mj-lt"/>
              </a:rPr>
              <a:t>轉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的容忍度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860" y="4506439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103862" y="4506439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28864" y="450643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153866" y="450643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" y="1906705"/>
            <a:ext cx="2980197" cy="251864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540" y="1906706"/>
            <a:ext cx="2980196" cy="251864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5" y="1906706"/>
            <a:ext cx="2980196" cy="251864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190" y="1906706"/>
            <a:ext cx="2980196" cy="2518644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84618" y="5835419"/>
            <a:ext cx="12058526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CCFFCC"/>
                </a:solidFill>
              </a:rPr>
              <a:t>綠色</a:t>
            </a:r>
            <a:r>
              <a:rPr lang="zh-TW" altLang="en-US" dirty="0" smtClean="0">
                <a:solidFill>
                  <a:schemeClr val="bg1"/>
                </a:solidFill>
              </a:rPr>
              <a:t>的部分是</a:t>
            </a:r>
            <a:r>
              <a:rPr lang="zh-TW" altLang="en-US" dirty="0" smtClean="0">
                <a:solidFill>
                  <a:srgbClr val="CCFFCC"/>
                </a:solidFill>
              </a:rPr>
              <a:t>甲圖</a:t>
            </a:r>
            <a:r>
              <a:rPr lang="zh-TW" altLang="en-US" dirty="0" smtClean="0">
                <a:solidFill>
                  <a:schemeClr val="bg1"/>
                </a:solidFill>
              </a:rPr>
              <a:t>有，而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圖沒有的邊緣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FFE4E1"/>
                </a:solidFill>
              </a:rPr>
              <a:t>紫色</a:t>
            </a:r>
            <a:r>
              <a:rPr lang="zh-TW" altLang="en-US" dirty="0">
                <a:solidFill>
                  <a:schemeClr val="bg1"/>
                </a:solidFill>
              </a:rPr>
              <a:t>的部分是甲</a:t>
            </a:r>
            <a:r>
              <a:rPr lang="zh-TW" altLang="en-US" dirty="0" smtClean="0">
                <a:solidFill>
                  <a:schemeClr val="bg1"/>
                </a:solidFill>
              </a:rPr>
              <a:t>圖沒有，</a:t>
            </a:r>
            <a:r>
              <a:rPr lang="zh-TW" altLang="en-US" dirty="0">
                <a:solidFill>
                  <a:schemeClr val="bg1"/>
                </a:solidFill>
              </a:rPr>
              <a:t>而</a:t>
            </a:r>
            <a:r>
              <a:rPr lang="en-US" altLang="zh-TW" dirty="0">
                <a:solidFill>
                  <a:srgbClr val="FFE4E1"/>
                </a:solidFill>
              </a:rPr>
              <a:t>A</a:t>
            </a:r>
            <a:r>
              <a:rPr lang="zh-TW" altLang="en-US" dirty="0" smtClean="0">
                <a:solidFill>
                  <a:srgbClr val="FFE4E1"/>
                </a:solidFill>
              </a:rPr>
              <a:t>圖</a:t>
            </a:r>
            <a:r>
              <a:rPr lang="zh-TW" altLang="en-US" dirty="0" smtClean="0">
                <a:solidFill>
                  <a:schemeClr val="bg1"/>
                </a:solidFill>
              </a:rPr>
              <a:t>有的邊緣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白色</a:t>
            </a:r>
            <a:r>
              <a:rPr lang="zh-TW" altLang="en-US" dirty="0">
                <a:solidFill>
                  <a:schemeClr val="bg1"/>
                </a:solidFill>
              </a:rPr>
              <a:t>的部分</a:t>
            </a:r>
            <a:r>
              <a:rPr lang="zh-TW" altLang="en-US" dirty="0" smtClean="0">
                <a:solidFill>
                  <a:schemeClr val="bg1"/>
                </a:solidFill>
              </a:rPr>
              <a:t>是兩者都有的邊緣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8860" y="948351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這些圖片表示「 </a:t>
            </a:r>
            <a:r>
              <a:rPr lang="en-US" altLang="zh-TW" dirty="0" smtClean="0">
                <a:solidFill>
                  <a:srgbClr val="FFE4E1"/>
                </a:solidFill>
              </a:rPr>
              <a:t>A</a:t>
            </a:r>
            <a:r>
              <a:rPr lang="zh-TW" altLang="en-US" dirty="0" smtClean="0">
                <a:solidFill>
                  <a:srgbClr val="FFE4E1"/>
                </a:solidFill>
              </a:rPr>
              <a:t>圖</a:t>
            </a:r>
            <a:r>
              <a:rPr lang="zh-TW" altLang="en-US" dirty="0">
                <a:solidFill>
                  <a:schemeClr val="bg1"/>
                </a:solidFill>
              </a:rPr>
              <a:t>」 </a:t>
            </a:r>
            <a:r>
              <a:rPr lang="zh-TW" altLang="en-US" dirty="0" smtClean="0">
                <a:solidFill>
                  <a:schemeClr val="bg1"/>
                </a:solidFill>
              </a:rPr>
              <a:t>和「</a:t>
            </a:r>
            <a:r>
              <a:rPr lang="zh-TW" altLang="en-US" dirty="0" smtClean="0">
                <a:solidFill>
                  <a:srgbClr val="CCFFCC"/>
                </a:solidFill>
              </a:rPr>
              <a:t>甲圖</a:t>
            </a:r>
            <a:r>
              <a:rPr lang="zh-TW" altLang="en-US" dirty="0" smtClean="0">
                <a:solidFill>
                  <a:schemeClr val="bg1"/>
                </a:solidFill>
              </a:rPr>
              <a:t>」間的異同處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8860" y="1315746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CCFFCC"/>
                </a:solidFill>
              </a:rPr>
              <a:t>請忽略綠色的斜框框</a:t>
            </a:r>
            <a:endParaRPr lang="zh-TW" altLang="en-US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97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e,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雪寶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比較邊緣偵測的演算法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(Non-maxim</a:t>
            </a:r>
            <a:r>
              <a:rPr lang="en-US" altLang="zh-TW" sz="2400" dirty="0">
                <a:solidFill>
                  <a:schemeClr val="tx1"/>
                </a:solidFill>
              </a:rPr>
              <a:t>um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 suppression)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對於</a:t>
            </a:r>
            <a:r>
              <a:rPr lang="zh-TW" altLang="en-US" sz="2400" dirty="0" smtClean="0">
                <a:solidFill>
                  <a:srgbClr val="FF0000"/>
                </a:solidFill>
              </a:rPr>
              <a:t>縮放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的容忍度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860" y="4506439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103862" y="4506439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28864" y="450643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153866" y="450643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618" y="5835419"/>
            <a:ext cx="12058526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CCFFCC"/>
                </a:solidFill>
              </a:rPr>
              <a:t>綠色</a:t>
            </a:r>
            <a:r>
              <a:rPr lang="zh-TW" altLang="en-US" dirty="0" smtClean="0">
                <a:solidFill>
                  <a:schemeClr val="bg1"/>
                </a:solidFill>
              </a:rPr>
              <a:t>的部分是</a:t>
            </a:r>
            <a:r>
              <a:rPr lang="zh-TW" altLang="en-US" dirty="0" smtClean="0">
                <a:solidFill>
                  <a:srgbClr val="CCFFCC"/>
                </a:solidFill>
              </a:rPr>
              <a:t>甲圖</a:t>
            </a:r>
            <a:r>
              <a:rPr lang="zh-TW" altLang="en-US" dirty="0" smtClean="0">
                <a:solidFill>
                  <a:schemeClr val="bg1"/>
                </a:solidFill>
              </a:rPr>
              <a:t>有，而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圖沒有的邊緣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FFE4E1"/>
                </a:solidFill>
              </a:rPr>
              <a:t>紫色</a:t>
            </a:r>
            <a:r>
              <a:rPr lang="zh-TW" altLang="en-US" dirty="0">
                <a:solidFill>
                  <a:schemeClr val="bg1"/>
                </a:solidFill>
              </a:rPr>
              <a:t>的部分是甲</a:t>
            </a:r>
            <a:r>
              <a:rPr lang="zh-TW" altLang="en-US" dirty="0" smtClean="0">
                <a:solidFill>
                  <a:schemeClr val="bg1"/>
                </a:solidFill>
              </a:rPr>
              <a:t>圖沒有，</a:t>
            </a:r>
            <a:r>
              <a:rPr lang="zh-TW" altLang="en-US" dirty="0">
                <a:solidFill>
                  <a:schemeClr val="bg1"/>
                </a:solidFill>
              </a:rPr>
              <a:t>而</a:t>
            </a:r>
            <a:r>
              <a:rPr lang="en-US" altLang="zh-TW" dirty="0">
                <a:solidFill>
                  <a:srgbClr val="FFE4E1"/>
                </a:solidFill>
              </a:rPr>
              <a:t>A</a:t>
            </a:r>
            <a:r>
              <a:rPr lang="zh-TW" altLang="en-US" dirty="0" smtClean="0">
                <a:solidFill>
                  <a:srgbClr val="FFE4E1"/>
                </a:solidFill>
              </a:rPr>
              <a:t>圖</a:t>
            </a:r>
            <a:r>
              <a:rPr lang="zh-TW" altLang="en-US" dirty="0" smtClean="0">
                <a:solidFill>
                  <a:schemeClr val="bg1"/>
                </a:solidFill>
              </a:rPr>
              <a:t>有的邊緣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白色</a:t>
            </a:r>
            <a:r>
              <a:rPr lang="zh-TW" altLang="en-US" dirty="0">
                <a:solidFill>
                  <a:schemeClr val="bg1"/>
                </a:solidFill>
              </a:rPr>
              <a:t>的部分</a:t>
            </a:r>
            <a:r>
              <a:rPr lang="zh-TW" altLang="en-US" dirty="0" smtClean="0">
                <a:solidFill>
                  <a:schemeClr val="bg1"/>
                </a:solidFill>
              </a:rPr>
              <a:t>是兩者都有的邊緣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8860" y="948351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這些圖片表示「 </a:t>
            </a:r>
            <a:r>
              <a:rPr lang="en-US" altLang="zh-TW" dirty="0" smtClean="0">
                <a:solidFill>
                  <a:srgbClr val="FFE4E1"/>
                </a:solidFill>
              </a:rPr>
              <a:t>A</a:t>
            </a:r>
            <a:r>
              <a:rPr lang="zh-TW" altLang="en-US" dirty="0" smtClean="0">
                <a:solidFill>
                  <a:srgbClr val="FFE4E1"/>
                </a:solidFill>
              </a:rPr>
              <a:t>圖</a:t>
            </a:r>
            <a:r>
              <a:rPr lang="zh-TW" altLang="en-US" dirty="0">
                <a:solidFill>
                  <a:schemeClr val="bg1"/>
                </a:solidFill>
              </a:rPr>
              <a:t>」 </a:t>
            </a:r>
            <a:r>
              <a:rPr lang="zh-TW" altLang="en-US" dirty="0" smtClean="0">
                <a:solidFill>
                  <a:schemeClr val="bg1"/>
                </a:solidFill>
              </a:rPr>
              <a:t>和「</a:t>
            </a:r>
            <a:r>
              <a:rPr lang="zh-TW" altLang="en-US" dirty="0" smtClean="0">
                <a:solidFill>
                  <a:srgbClr val="CCFFCC"/>
                </a:solidFill>
              </a:rPr>
              <a:t>甲圖</a:t>
            </a:r>
            <a:r>
              <a:rPr lang="zh-TW" altLang="en-US" dirty="0" smtClean="0">
                <a:solidFill>
                  <a:schemeClr val="bg1"/>
                </a:solidFill>
              </a:rPr>
              <a:t>」間的異同處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" y="2564871"/>
            <a:ext cx="2983520" cy="18647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62" y="2564871"/>
            <a:ext cx="2983520" cy="18647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4" y="2564871"/>
            <a:ext cx="2983520" cy="18647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66" y="2564871"/>
            <a:ext cx="2983520" cy="18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6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e,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清華園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比較邊緣偵測的演算法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(Non-maxim</a:t>
            </a:r>
            <a:r>
              <a:rPr lang="en-US" altLang="zh-TW" sz="2400" dirty="0">
                <a:solidFill>
                  <a:schemeClr val="tx1"/>
                </a:solidFill>
              </a:rPr>
              <a:t>um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 suppression)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對於</a:t>
            </a:r>
            <a:r>
              <a:rPr lang="zh-TW" altLang="en-US" sz="2400" dirty="0" smtClean="0">
                <a:solidFill>
                  <a:srgbClr val="FF0000"/>
                </a:solidFill>
              </a:rPr>
              <a:t>旋</a:t>
            </a:r>
            <a:r>
              <a:rPr lang="zh-TW" altLang="en-US" sz="2400" dirty="0" smtClean="0">
                <a:solidFill>
                  <a:srgbClr val="FF0000"/>
                </a:solidFill>
                <a:latin typeface="+mj-lt"/>
              </a:rPr>
              <a:t>轉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的容忍度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8860" y="4791109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103862" y="4791109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6128864" y="479110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9153866" y="479110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618" y="5835419"/>
            <a:ext cx="12058526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CCFFCC"/>
                </a:solidFill>
              </a:rPr>
              <a:t>綠色</a:t>
            </a:r>
            <a:r>
              <a:rPr lang="zh-TW" altLang="en-US" dirty="0" smtClean="0">
                <a:solidFill>
                  <a:schemeClr val="bg1"/>
                </a:solidFill>
              </a:rPr>
              <a:t>的部分是</a:t>
            </a:r>
            <a:r>
              <a:rPr lang="zh-TW" altLang="en-US" dirty="0" smtClean="0">
                <a:solidFill>
                  <a:srgbClr val="CCFFCC"/>
                </a:solidFill>
              </a:rPr>
              <a:t>甲圖</a:t>
            </a:r>
            <a:r>
              <a:rPr lang="zh-TW" altLang="en-US" dirty="0" smtClean="0">
                <a:solidFill>
                  <a:schemeClr val="bg1"/>
                </a:solidFill>
              </a:rPr>
              <a:t>有，而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圖沒有的邊緣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FFE4E1"/>
                </a:solidFill>
              </a:rPr>
              <a:t>紫色</a:t>
            </a:r>
            <a:r>
              <a:rPr lang="zh-TW" altLang="en-US" dirty="0">
                <a:solidFill>
                  <a:schemeClr val="bg1"/>
                </a:solidFill>
              </a:rPr>
              <a:t>的部分是甲</a:t>
            </a:r>
            <a:r>
              <a:rPr lang="zh-TW" altLang="en-US" dirty="0" smtClean="0">
                <a:solidFill>
                  <a:schemeClr val="bg1"/>
                </a:solidFill>
              </a:rPr>
              <a:t>圖沒有，</a:t>
            </a:r>
            <a:r>
              <a:rPr lang="zh-TW" altLang="en-US" dirty="0">
                <a:solidFill>
                  <a:schemeClr val="bg1"/>
                </a:solidFill>
              </a:rPr>
              <a:t>而</a:t>
            </a:r>
            <a:r>
              <a:rPr lang="en-US" altLang="zh-TW" dirty="0">
                <a:solidFill>
                  <a:srgbClr val="FFE4E1"/>
                </a:solidFill>
              </a:rPr>
              <a:t>A</a:t>
            </a:r>
            <a:r>
              <a:rPr lang="zh-TW" altLang="en-US" dirty="0" smtClean="0">
                <a:solidFill>
                  <a:srgbClr val="FFE4E1"/>
                </a:solidFill>
              </a:rPr>
              <a:t>圖</a:t>
            </a:r>
            <a:r>
              <a:rPr lang="zh-TW" altLang="en-US" dirty="0" smtClean="0">
                <a:solidFill>
                  <a:schemeClr val="bg1"/>
                </a:solidFill>
              </a:rPr>
              <a:t>有的邊緣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白色</a:t>
            </a:r>
            <a:r>
              <a:rPr lang="zh-TW" altLang="en-US" dirty="0">
                <a:solidFill>
                  <a:schemeClr val="bg1"/>
                </a:solidFill>
              </a:rPr>
              <a:t>的部分</a:t>
            </a:r>
            <a:r>
              <a:rPr lang="zh-TW" altLang="en-US" dirty="0" smtClean="0">
                <a:solidFill>
                  <a:schemeClr val="bg1"/>
                </a:solidFill>
              </a:rPr>
              <a:t>是兩者都有的邊緣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8860" y="948351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這些圖片表示「 </a:t>
            </a:r>
            <a:r>
              <a:rPr lang="en-US" altLang="zh-TW" dirty="0" smtClean="0">
                <a:solidFill>
                  <a:srgbClr val="FFE4E1"/>
                </a:solidFill>
              </a:rPr>
              <a:t>A</a:t>
            </a:r>
            <a:r>
              <a:rPr lang="zh-TW" altLang="en-US" dirty="0" smtClean="0">
                <a:solidFill>
                  <a:srgbClr val="FFE4E1"/>
                </a:solidFill>
              </a:rPr>
              <a:t>圖</a:t>
            </a:r>
            <a:r>
              <a:rPr lang="zh-TW" altLang="en-US" dirty="0">
                <a:solidFill>
                  <a:schemeClr val="bg1"/>
                </a:solidFill>
              </a:rPr>
              <a:t>」 </a:t>
            </a:r>
            <a:r>
              <a:rPr lang="zh-TW" altLang="en-US" dirty="0" smtClean="0">
                <a:solidFill>
                  <a:schemeClr val="bg1"/>
                </a:solidFill>
              </a:rPr>
              <a:t>和「</a:t>
            </a:r>
            <a:r>
              <a:rPr lang="zh-TW" altLang="en-US" dirty="0" smtClean="0">
                <a:solidFill>
                  <a:srgbClr val="CCFFCC"/>
                </a:solidFill>
              </a:rPr>
              <a:t>甲圖</a:t>
            </a:r>
            <a:r>
              <a:rPr lang="zh-TW" altLang="en-US" dirty="0" smtClean="0">
                <a:solidFill>
                  <a:schemeClr val="bg1"/>
                </a:solidFill>
              </a:rPr>
              <a:t>」間的異同處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8860" y="1315746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CCFFCC"/>
                </a:solidFill>
              </a:rPr>
              <a:t>請忽略綠色的斜框框</a:t>
            </a:r>
            <a:endParaRPr lang="zh-TW" altLang="en-US" dirty="0">
              <a:solidFill>
                <a:srgbClr val="CCFFCC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" y="1960672"/>
            <a:ext cx="2986843" cy="277049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63" y="1960673"/>
            <a:ext cx="2983520" cy="27674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4" y="1960672"/>
            <a:ext cx="2983521" cy="2767411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65" y="1960672"/>
            <a:ext cx="2983521" cy="276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6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e,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雪寶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比較邊緣偵測的演算法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(Non-maxim</a:t>
            </a:r>
            <a:r>
              <a:rPr lang="en-US" altLang="zh-TW" sz="2400" dirty="0">
                <a:solidFill>
                  <a:schemeClr val="tx1"/>
                </a:solidFill>
              </a:rPr>
              <a:t>um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 suppression)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對於</a:t>
            </a:r>
            <a:r>
              <a:rPr lang="zh-TW" altLang="en-US" sz="2400" dirty="0" smtClean="0">
                <a:solidFill>
                  <a:srgbClr val="FF0000"/>
                </a:solidFill>
              </a:rPr>
              <a:t>縮放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的容忍度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4618" y="5835419"/>
            <a:ext cx="12058526" cy="92333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rgbClr val="CCFFCC"/>
                </a:solidFill>
              </a:rPr>
              <a:t>綠色</a:t>
            </a:r>
            <a:r>
              <a:rPr lang="zh-TW" altLang="en-US" dirty="0" smtClean="0">
                <a:solidFill>
                  <a:schemeClr val="bg1"/>
                </a:solidFill>
              </a:rPr>
              <a:t>的部分是</a:t>
            </a:r>
            <a:r>
              <a:rPr lang="zh-TW" altLang="en-US" dirty="0" smtClean="0">
                <a:solidFill>
                  <a:srgbClr val="CCFFCC"/>
                </a:solidFill>
              </a:rPr>
              <a:t>甲圖</a:t>
            </a:r>
            <a:r>
              <a:rPr lang="zh-TW" altLang="en-US" dirty="0" smtClean="0">
                <a:solidFill>
                  <a:schemeClr val="bg1"/>
                </a:solidFill>
              </a:rPr>
              <a:t>有，而</a:t>
            </a:r>
            <a:r>
              <a:rPr lang="en-US" altLang="zh-TW" dirty="0" smtClean="0">
                <a:solidFill>
                  <a:schemeClr val="bg1"/>
                </a:solidFill>
              </a:rPr>
              <a:t>A</a:t>
            </a:r>
            <a:r>
              <a:rPr lang="zh-TW" altLang="en-US" dirty="0" smtClean="0">
                <a:solidFill>
                  <a:schemeClr val="bg1"/>
                </a:solidFill>
              </a:rPr>
              <a:t>圖沒有的邊緣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rgbClr val="FFE4E1"/>
                </a:solidFill>
              </a:rPr>
              <a:t>紫色</a:t>
            </a:r>
            <a:r>
              <a:rPr lang="zh-TW" altLang="en-US" dirty="0">
                <a:solidFill>
                  <a:schemeClr val="bg1"/>
                </a:solidFill>
              </a:rPr>
              <a:t>的部分是甲</a:t>
            </a:r>
            <a:r>
              <a:rPr lang="zh-TW" altLang="en-US" dirty="0" smtClean="0">
                <a:solidFill>
                  <a:schemeClr val="bg1"/>
                </a:solidFill>
              </a:rPr>
              <a:t>圖沒有，</a:t>
            </a:r>
            <a:r>
              <a:rPr lang="zh-TW" altLang="en-US" dirty="0">
                <a:solidFill>
                  <a:schemeClr val="bg1"/>
                </a:solidFill>
              </a:rPr>
              <a:t>而</a:t>
            </a:r>
            <a:r>
              <a:rPr lang="en-US" altLang="zh-TW" dirty="0">
                <a:solidFill>
                  <a:srgbClr val="FFE4E1"/>
                </a:solidFill>
              </a:rPr>
              <a:t>A</a:t>
            </a:r>
            <a:r>
              <a:rPr lang="zh-TW" altLang="en-US" dirty="0" smtClean="0">
                <a:solidFill>
                  <a:srgbClr val="FFE4E1"/>
                </a:solidFill>
              </a:rPr>
              <a:t>圖</a:t>
            </a:r>
            <a:r>
              <a:rPr lang="zh-TW" altLang="en-US" dirty="0" smtClean="0">
                <a:solidFill>
                  <a:schemeClr val="bg1"/>
                </a:solidFill>
              </a:rPr>
              <a:t>有的邊緣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白色</a:t>
            </a:r>
            <a:r>
              <a:rPr lang="zh-TW" altLang="en-US" dirty="0">
                <a:solidFill>
                  <a:schemeClr val="bg1"/>
                </a:solidFill>
              </a:rPr>
              <a:t>的部分</a:t>
            </a:r>
            <a:r>
              <a:rPr lang="zh-TW" altLang="en-US" dirty="0" smtClean="0">
                <a:solidFill>
                  <a:schemeClr val="bg1"/>
                </a:solidFill>
              </a:rPr>
              <a:t>是兩者都有的邊緣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8860" y="948351"/>
            <a:ext cx="12058526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這些圖片表示「 </a:t>
            </a:r>
            <a:r>
              <a:rPr lang="en-US" altLang="zh-TW" dirty="0" smtClean="0">
                <a:solidFill>
                  <a:srgbClr val="FFE4E1"/>
                </a:solidFill>
              </a:rPr>
              <a:t>A</a:t>
            </a:r>
            <a:r>
              <a:rPr lang="zh-TW" altLang="en-US" dirty="0" smtClean="0">
                <a:solidFill>
                  <a:srgbClr val="FFE4E1"/>
                </a:solidFill>
              </a:rPr>
              <a:t>圖</a:t>
            </a:r>
            <a:r>
              <a:rPr lang="zh-TW" altLang="en-US" dirty="0">
                <a:solidFill>
                  <a:schemeClr val="bg1"/>
                </a:solidFill>
              </a:rPr>
              <a:t>」 </a:t>
            </a:r>
            <a:r>
              <a:rPr lang="zh-TW" altLang="en-US" dirty="0" smtClean="0">
                <a:solidFill>
                  <a:schemeClr val="bg1"/>
                </a:solidFill>
              </a:rPr>
              <a:t>和「</a:t>
            </a:r>
            <a:r>
              <a:rPr lang="zh-TW" altLang="en-US" dirty="0" smtClean="0">
                <a:solidFill>
                  <a:srgbClr val="CCFFCC"/>
                </a:solidFill>
              </a:rPr>
              <a:t>甲圖</a:t>
            </a:r>
            <a:r>
              <a:rPr lang="zh-TW" altLang="en-US" dirty="0" smtClean="0">
                <a:solidFill>
                  <a:schemeClr val="bg1"/>
                </a:solidFill>
              </a:rPr>
              <a:t>」間的異同處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8860" y="4791109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</a:t>
            </a:r>
            <a:r>
              <a:rPr lang="zh-TW" altLang="en-US" dirty="0" smtClean="0">
                <a:solidFill>
                  <a:schemeClr val="bg1"/>
                </a:solidFill>
              </a:rPr>
              <a:t>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3103862" y="4791109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=1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128864" y="479110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3×3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9153866" y="4791108"/>
            <a:ext cx="298352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solidFill>
                  <a:schemeClr val="bg1"/>
                </a:solidFill>
              </a:rPr>
              <a:t>高斯模糊時</a:t>
            </a:r>
            <a:r>
              <a:rPr lang="el-GR" altLang="zh-TW" dirty="0" smtClean="0">
                <a:solidFill>
                  <a:schemeClr val="bg1"/>
                </a:solidFill>
              </a:rPr>
              <a:t>σ</a:t>
            </a:r>
            <a:r>
              <a:rPr lang="en-US" altLang="zh-TW" dirty="0" smtClean="0">
                <a:solidFill>
                  <a:schemeClr val="bg1"/>
                </a:solidFill>
              </a:rPr>
              <a:t>=5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TW" dirty="0">
                <a:solidFill>
                  <a:schemeClr val="bg1"/>
                </a:solidFill>
              </a:rPr>
              <a:t>Harris. window </a:t>
            </a:r>
            <a:r>
              <a:rPr lang="en-US" altLang="zh-TW" dirty="0" smtClean="0">
                <a:solidFill>
                  <a:schemeClr val="bg1"/>
                </a:solidFill>
              </a:rPr>
              <a:t>size = 5×5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0" y="2457731"/>
            <a:ext cx="2983520" cy="22376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62" y="2457731"/>
            <a:ext cx="2983520" cy="22376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64" y="2457731"/>
            <a:ext cx="2983520" cy="223764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866" y="2457731"/>
            <a:ext cx="2983520" cy="22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bIns="180000" rtlCol="0" anchor="ctr"/>
          <a:lstStyle/>
          <a:p>
            <a:r>
              <a:rPr lang="zh-TW" altLang="en-US" sz="3600" dirty="0">
                <a:solidFill>
                  <a:schemeClr val="tx1"/>
                </a:solidFill>
              </a:rPr>
              <a:t>關於 </a:t>
            </a:r>
            <a:r>
              <a:rPr lang="en-US" altLang="zh-TW" sz="3600" dirty="0" smtClean="0">
                <a:solidFill>
                  <a:schemeClr val="tx1"/>
                </a:solidFill>
              </a:rPr>
              <a:t>2e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71475" y="1440611"/>
            <a:ext cx="11449050" cy="5132717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</a:rPr>
              <a:t>整體而言，角落偵測和邊緣偵測的演算法具有一定的</a:t>
            </a:r>
            <a:r>
              <a:rPr lang="en-US" altLang="zh-TW" dirty="0" smtClean="0">
                <a:solidFill>
                  <a:schemeClr val="bg1"/>
                </a:solidFill>
              </a:rPr>
              <a:t>consistency</a:t>
            </a:r>
            <a:r>
              <a:rPr lang="zh-TW" altLang="en-US" dirty="0" smtClean="0">
                <a:solidFill>
                  <a:schemeClr val="bg1"/>
                </a:solidFill>
              </a:rPr>
              <a:t>，您可以看見在結果中，大部分的部分都呈現「白色」。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</a:rPr>
              <a:t>對於旋轉的比較，紫色部分和綠色部分所占的量大約參半，因此，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我們可以說基於</a:t>
            </a:r>
            <a:r>
              <a:rPr lang="en-US" altLang="zh-TW" dirty="0" smtClean="0">
                <a:solidFill>
                  <a:schemeClr val="bg1"/>
                </a:solidFill>
              </a:rPr>
              <a:t>Bicubic</a:t>
            </a:r>
            <a:r>
              <a:rPr lang="zh-TW" altLang="en-US" dirty="0" smtClean="0">
                <a:solidFill>
                  <a:schemeClr val="bg1"/>
                </a:solidFill>
              </a:rPr>
              <a:t>的旋轉可以保留原來影像的邊緣資訊。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 smtClean="0">
                <a:solidFill>
                  <a:schemeClr val="bg1"/>
                </a:solidFill>
              </a:rPr>
              <a:t>對於縮放的比較，圖片放大後資訊量增加了，但是基於</a:t>
            </a:r>
            <a:r>
              <a:rPr lang="en-US" altLang="zh-TW" dirty="0">
                <a:solidFill>
                  <a:schemeClr val="bg1"/>
                </a:solidFill>
              </a:rPr>
              <a:t>Bicubic</a:t>
            </a:r>
            <a:r>
              <a:rPr lang="zh-TW" altLang="en-US" dirty="0" smtClean="0">
                <a:solidFill>
                  <a:schemeClr val="bg1"/>
                </a:solidFill>
              </a:rPr>
              <a:t>的放大，大體而言保留了</a:t>
            </a:r>
            <a:r>
              <a:rPr lang="zh-TW" altLang="en-US" dirty="0" smtClean="0">
                <a:solidFill>
                  <a:srgbClr val="CCFFCC"/>
                </a:solidFill>
              </a:rPr>
              <a:t>稍微多的低頻訊號</a:t>
            </a:r>
            <a:r>
              <a:rPr lang="zh-TW" altLang="en-US" dirty="0" smtClean="0">
                <a:solidFill>
                  <a:schemeClr val="bg1"/>
                </a:solidFill>
              </a:rPr>
              <a:t>，將邊緣稍微「模糊化」了，</a:t>
            </a:r>
            <a:r>
              <a:rPr lang="en-US" altLang="zh-TW" dirty="0" smtClean="0">
                <a:solidFill>
                  <a:schemeClr val="bg1"/>
                </a:solidFill>
              </a:rPr>
              <a:t/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因此您可以發現在縮放的</a:t>
            </a:r>
            <a:r>
              <a:rPr lang="zh-TW" altLang="en-US" dirty="0">
                <a:solidFill>
                  <a:schemeClr val="bg1"/>
                </a:solidFill>
              </a:rPr>
              <a:t>比較</a:t>
            </a:r>
            <a:r>
              <a:rPr lang="zh-TW" altLang="en-US" dirty="0" smtClean="0">
                <a:solidFill>
                  <a:schemeClr val="bg1"/>
                </a:solidFill>
              </a:rPr>
              <a:t>圖片中，紫色的區域較綠色為多</a:t>
            </a:r>
            <a:r>
              <a:rPr lang="zh-TW" altLang="en-US" dirty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919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3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雪寶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非位於邊緣的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pixel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LBP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58" y="1365721"/>
            <a:ext cx="4012728" cy="250323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" y="1398771"/>
            <a:ext cx="4012849" cy="250331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8" y="3902085"/>
            <a:ext cx="4012849" cy="241340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656" y="3868959"/>
            <a:ext cx="4012730" cy="2415595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4089575" y="1399643"/>
            <a:ext cx="316212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LBP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Value </a:t>
            </a:r>
            <a:r>
              <a:rPr lang="en-US" altLang="zh-TW" dirty="0" smtClean="0">
                <a:solidFill>
                  <a:schemeClr val="bg1"/>
                </a:solidFill>
              </a:rPr>
              <a:t>at each pixel </a:t>
            </a:r>
          </a:p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未</a:t>
            </a:r>
            <a:r>
              <a:rPr lang="zh-TW" altLang="en-US" dirty="0" smtClean="0">
                <a:solidFill>
                  <a:schemeClr val="bg1"/>
                </a:solidFill>
              </a:rPr>
              <a:t>旋轉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2531" y="3222628"/>
            <a:ext cx="316212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LBP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Value </a:t>
            </a:r>
            <a:r>
              <a:rPr lang="en-US" altLang="zh-TW" dirty="0" smtClean="0">
                <a:solidFill>
                  <a:schemeClr val="bg1"/>
                </a:solidFill>
              </a:rPr>
              <a:t>at each pixel</a:t>
            </a:r>
          </a:p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旋轉</a:t>
            </a:r>
            <a:r>
              <a:rPr lang="en-US" altLang="zh-TW" dirty="0" smtClean="0">
                <a:solidFill>
                  <a:schemeClr val="bg1"/>
                </a:solidFill>
              </a:rPr>
              <a:t>7</a:t>
            </a:r>
            <a:r>
              <a:rPr lang="zh-TW" altLang="en-US" dirty="0" smtClean="0">
                <a:solidFill>
                  <a:schemeClr val="bg1"/>
                </a:solidFill>
              </a:rPr>
              <a:t>次取其值最小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78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8672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3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,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  <a:ea typeface="+mj-ea"/>
              </a:rPr>
              <a:t>清華園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非位於邊緣的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pixel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LBP</a:t>
            </a:r>
            <a:endParaRPr lang="en-US" altLang="zh-TW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4089575" y="1532993"/>
            <a:ext cx="316212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LBP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Value at each pixel </a:t>
            </a:r>
          </a:p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>
                <a:solidFill>
                  <a:schemeClr val="bg1"/>
                </a:solidFill>
              </a:rPr>
              <a:t>未</a:t>
            </a:r>
            <a:r>
              <a:rPr lang="zh-TW" altLang="en-US" dirty="0" smtClean="0">
                <a:solidFill>
                  <a:schemeClr val="bg1"/>
                </a:solidFill>
              </a:rPr>
              <a:t>旋轉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2531" y="3355978"/>
            <a:ext cx="3162125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LBP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>
                <a:solidFill>
                  <a:schemeClr val="bg1"/>
                </a:solidFill>
              </a:rPr>
              <a:t>Value </a:t>
            </a:r>
            <a:r>
              <a:rPr lang="en-US" altLang="zh-TW" dirty="0" smtClean="0">
                <a:solidFill>
                  <a:schemeClr val="bg1"/>
                </a:solidFill>
              </a:rPr>
              <a:t>at each pixel</a:t>
            </a:r>
          </a:p>
          <a:p>
            <a:pPr algn="ctr"/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旋轉</a:t>
            </a:r>
            <a:r>
              <a:rPr lang="en-US" altLang="zh-TW" dirty="0" smtClean="0">
                <a:solidFill>
                  <a:schemeClr val="bg1"/>
                </a:solidFill>
              </a:rPr>
              <a:t>7</a:t>
            </a:r>
            <a:r>
              <a:rPr lang="zh-TW" altLang="en-US" dirty="0" smtClean="0">
                <a:solidFill>
                  <a:schemeClr val="bg1"/>
                </a:solidFill>
              </a:rPr>
              <a:t>次取其值最小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56" y="1163859"/>
            <a:ext cx="4012730" cy="300450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7" y="1196985"/>
            <a:ext cx="4011439" cy="30035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7" y="4200525"/>
            <a:ext cx="4011439" cy="22668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4656" y="4168364"/>
            <a:ext cx="4012730" cy="22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180000" bIns="180000" rtlCol="0" anchor="ctr"/>
          <a:lstStyle/>
          <a:p>
            <a:r>
              <a:rPr lang="zh-TW" altLang="en-US" sz="3600" dirty="0">
                <a:solidFill>
                  <a:schemeClr val="tx1"/>
                </a:solidFill>
              </a:rPr>
              <a:t>關於 </a:t>
            </a:r>
            <a:r>
              <a:rPr lang="en-US" altLang="zh-TW" sz="3600" dirty="0" smtClean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371475" y="1440611"/>
            <a:ext cx="11449050" cy="51327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</a:rPr>
              <a:t>您可以發現，在</a:t>
            </a:r>
            <a:r>
              <a:rPr lang="en-US" altLang="zh-TW" dirty="0" smtClean="0">
                <a:solidFill>
                  <a:schemeClr val="bg1"/>
                </a:solidFill>
              </a:rPr>
              <a:t>LBP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Histogram</a:t>
            </a:r>
            <a:r>
              <a:rPr lang="zh-TW" altLang="en-US" dirty="0" smtClean="0">
                <a:solidFill>
                  <a:schemeClr val="bg1"/>
                </a:solidFill>
              </a:rPr>
              <a:t>中，</a:t>
            </a:r>
            <a:r>
              <a:rPr lang="en-US" altLang="zh-TW" dirty="0" smtClean="0">
                <a:solidFill>
                  <a:schemeClr val="bg1"/>
                </a:solidFill>
              </a:rPr>
              <a:t>255</a:t>
            </a:r>
            <a:r>
              <a:rPr lang="zh-TW" altLang="en-US" dirty="0" smtClean="0">
                <a:solidFill>
                  <a:schemeClr val="bg1"/>
                </a:solidFill>
              </a:rPr>
              <a:t>占約</a:t>
            </a:r>
            <a:r>
              <a:rPr lang="en-US" altLang="zh-TW" dirty="0" smtClean="0">
                <a:solidFill>
                  <a:schemeClr val="bg1"/>
                </a:solidFill>
              </a:rPr>
              <a:t>18%</a:t>
            </a:r>
            <a:r>
              <a:rPr lang="zh-TW" altLang="en-US" dirty="0" smtClean="0">
                <a:solidFill>
                  <a:schemeClr val="bg1"/>
                </a:solidFill>
              </a:rPr>
              <a:t>，這可能是因為我們將與中心</a:t>
            </a:r>
            <a:r>
              <a:rPr lang="en-US" altLang="zh-TW" dirty="0" smtClean="0">
                <a:solidFill>
                  <a:schemeClr val="bg1"/>
                </a:solidFill>
              </a:rPr>
              <a:t>pixel</a:t>
            </a:r>
            <a:r>
              <a:rPr lang="zh-TW" altLang="en-US" dirty="0" smtClean="0">
                <a:solidFill>
                  <a:schemeClr val="bg1"/>
                </a:solidFill>
              </a:rPr>
              <a:t>亮度相同的情況給予其</a:t>
            </a:r>
            <a:r>
              <a:rPr lang="en-US" altLang="zh-TW" dirty="0" smtClean="0">
                <a:solidFill>
                  <a:schemeClr val="bg1"/>
                </a:solidFill>
              </a:rPr>
              <a:t>bit 1</a:t>
            </a:r>
            <a:r>
              <a:rPr lang="zh-TW" altLang="en-US" dirty="0" smtClean="0">
                <a:solidFill>
                  <a:schemeClr val="bg1"/>
                </a:solidFill>
              </a:rPr>
              <a:t>的值，而影像裡可以找到許多區塊，在其中的</a:t>
            </a:r>
            <a:r>
              <a:rPr lang="en-US" altLang="zh-TW" dirty="0" smtClean="0">
                <a:solidFill>
                  <a:schemeClr val="bg1"/>
                </a:solidFill>
              </a:rPr>
              <a:t>pixel</a:t>
            </a:r>
            <a:r>
              <a:rPr lang="zh-TW" altLang="en-US" dirty="0" smtClean="0">
                <a:solidFill>
                  <a:schemeClr val="bg1"/>
                </a:solidFill>
              </a:rPr>
              <a:t>亮度值完全相同。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</a:rPr>
              <a:t>甚至，在兩張</a:t>
            </a:r>
            <a:r>
              <a:rPr lang="en-US" altLang="zh-TW" dirty="0" smtClean="0">
                <a:solidFill>
                  <a:schemeClr val="bg1"/>
                </a:solidFill>
              </a:rPr>
              <a:t>LBP</a:t>
            </a:r>
            <a:r>
              <a:rPr lang="zh-TW" altLang="en-US" dirty="0" smtClean="0">
                <a:solidFill>
                  <a:schemeClr val="bg1"/>
                </a:solidFill>
              </a:rPr>
              <a:t>影像中，出現大塊的白色區域</a:t>
            </a:r>
            <a:r>
              <a:rPr lang="zh-TW" altLang="en-US" dirty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</a:rPr>
              <a:t>或許這是因為</a:t>
            </a:r>
            <a:r>
              <a:rPr lang="en-US" altLang="zh-TW" dirty="0" smtClean="0">
                <a:solidFill>
                  <a:schemeClr val="bg1"/>
                </a:solidFill>
              </a:rPr>
              <a:t>JPEG</a:t>
            </a:r>
            <a:r>
              <a:rPr lang="zh-TW" altLang="en-US" dirty="0" smtClean="0">
                <a:solidFill>
                  <a:schemeClr val="bg1"/>
                </a:solidFill>
              </a:rPr>
              <a:t>壓縮導致高頻訊號被削弱，而低頻訊號的強度又不足，所產生的結果</a:t>
            </a:r>
            <a:r>
              <a:rPr lang="zh-TW" altLang="en-US" dirty="0" smtClean="0">
                <a:solidFill>
                  <a:schemeClr val="bg1"/>
                </a:solidFill>
              </a:rPr>
              <a:t>。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solidFill>
                  <a:schemeClr val="bg1"/>
                </a:solidFill>
              </a:rPr>
              <a:t>您注意到了嗎？上一頁投影片的兩張影像位置反了。</a:t>
            </a:r>
            <a:endParaRPr lang="en-US" altLang="zh-TW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18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7761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72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36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ea"/>
                <a:ea typeface="+mj-ea"/>
              </a:rPr>
              <a:t>b : </a:t>
            </a:r>
            <a:r>
              <a:rPr lang="en-US" altLang="zh-TW" sz="2400" dirty="0" smtClean="0">
                <a:solidFill>
                  <a:schemeClr val="tx1"/>
                </a:solidFill>
              </a:rPr>
              <a:t>4</a:t>
            </a:r>
            <a:r>
              <a:rPr lang="zh-TW" altLang="en-US" sz="2400" dirty="0" smtClean="0">
                <a:solidFill>
                  <a:schemeClr val="tx1"/>
                </a:solidFill>
              </a:rPr>
              <a:t>個方向的</a:t>
            </a:r>
            <a:r>
              <a:rPr lang="en-US" altLang="zh-TW" sz="2400" dirty="0" smtClean="0">
                <a:solidFill>
                  <a:schemeClr val="tx1"/>
                </a:solidFill>
              </a:rPr>
              <a:t>Sobel filter</a:t>
            </a:r>
            <a:r>
              <a:rPr lang="zh-TW" altLang="en-US" sz="2400" dirty="0" smtClean="0">
                <a:solidFill>
                  <a:schemeClr val="tx1"/>
                </a:solidFill>
              </a:rPr>
              <a:t>反應 </a:t>
            </a:r>
            <a:r>
              <a:rPr lang="en-US" altLang="zh-TW" sz="2400" dirty="0" smtClean="0">
                <a:solidFill>
                  <a:schemeClr val="tx1"/>
                </a:solidFill>
              </a:rPr>
              <a:t>(4</a:t>
            </a:r>
            <a:r>
              <a:rPr lang="zh-TW" altLang="en-US" sz="2400" dirty="0" smtClean="0">
                <a:solidFill>
                  <a:schemeClr val="tx1"/>
                </a:solidFill>
              </a:rPr>
              <a:t>個方向的</a:t>
            </a:r>
            <a:r>
              <a:rPr lang="en-US" altLang="zh-TW" sz="2400" dirty="0">
                <a:solidFill>
                  <a:schemeClr val="tx1"/>
                </a:solidFill>
              </a:rPr>
              <a:t>Sobel </a:t>
            </a:r>
            <a:r>
              <a:rPr lang="en-US" altLang="zh-TW" sz="2400" dirty="0" smtClean="0">
                <a:solidFill>
                  <a:schemeClr val="tx1"/>
                </a:solidFill>
              </a:rPr>
              <a:t>filter</a:t>
            </a:r>
            <a:r>
              <a:rPr lang="zh-TW" altLang="en-US" sz="2400" dirty="0" smtClean="0">
                <a:solidFill>
                  <a:schemeClr val="tx1"/>
                </a:solidFill>
              </a:rPr>
              <a:t>的視覺化示例</a:t>
            </a:r>
            <a:r>
              <a:rPr lang="en-US" altLang="zh-TW" sz="2400" dirty="0" smtClean="0">
                <a:solidFill>
                  <a:schemeClr val="tx1"/>
                </a:solidFill>
              </a:rPr>
              <a:t>)</a:t>
            </a:r>
            <a:endParaRPr lang="zh-TW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612"/>
            <a:ext cx="12192000" cy="6180388"/>
          </a:xfrm>
          <a:prstGeom prst="rect">
            <a:avLst/>
          </a:prstGeom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058627"/>
              </p:ext>
            </p:extLst>
          </p:nvPr>
        </p:nvGraphicFramePr>
        <p:xfrm>
          <a:off x="7577846" y="2198271"/>
          <a:ext cx="1303506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502"/>
                <a:gridCol w="434502"/>
                <a:gridCol w="434502"/>
              </a:tblGrid>
              <a:tr h="317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-1</a:t>
                      </a:r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  <a:tr h="317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-2</a:t>
                      </a:r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  <a:tr h="317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-1</a:t>
                      </a:r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009666"/>
              </p:ext>
            </p:extLst>
          </p:nvPr>
        </p:nvGraphicFramePr>
        <p:xfrm>
          <a:off x="10755632" y="2208861"/>
          <a:ext cx="1303506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502"/>
                <a:gridCol w="434502"/>
                <a:gridCol w="434502"/>
              </a:tblGrid>
              <a:tr h="317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-1</a:t>
                      </a:r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  <a:tr h="317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-2</a:t>
                      </a:r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  <a:tr h="317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-1</a:t>
                      </a:r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798398"/>
              </p:ext>
            </p:extLst>
          </p:nvPr>
        </p:nvGraphicFramePr>
        <p:xfrm>
          <a:off x="7584331" y="5560798"/>
          <a:ext cx="1303506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502"/>
                <a:gridCol w="434502"/>
                <a:gridCol w="434502"/>
              </a:tblGrid>
              <a:tr h="317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2</a:t>
                      </a:r>
                      <a:endParaRPr lang="zh-TW" altLang="en-US" b="1" dirty="0" smtClean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1</a:t>
                      </a:r>
                      <a:endParaRPr lang="zh-TW" altLang="en-US" b="1" dirty="0" smtClean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  <a:tr h="317831"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  <a:tr h="317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-1</a:t>
                      </a:r>
                      <a:endParaRPr lang="zh-TW" altLang="en-US" b="1" dirty="0" smtClean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-2</a:t>
                      </a:r>
                      <a:endParaRPr lang="zh-TW" altLang="en-US" b="1" dirty="0" smtClean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-1</a:t>
                      </a:r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796240"/>
              </p:ext>
            </p:extLst>
          </p:nvPr>
        </p:nvGraphicFramePr>
        <p:xfrm>
          <a:off x="10755632" y="5584827"/>
          <a:ext cx="1303506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4502"/>
                <a:gridCol w="434502"/>
                <a:gridCol w="434502"/>
              </a:tblGrid>
              <a:tr h="3178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-1</a:t>
                      </a:r>
                      <a:endParaRPr lang="zh-TW" altLang="en-US" b="1" dirty="0" smtClean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-2</a:t>
                      </a:r>
                      <a:endParaRPr lang="zh-TW" altLang="en-US" b="1" dirty="0" smtClean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FFCCCC"/>
                          </a:solidFill>
                        </a:rPr>
                        <a:t>-1</a:t>
                      </a:r>
                      <a:endParaRPr lang="zh-TW" altLang="en-US" b="1" dirty="0">
                        <a:solidFill>
                          <a:srgbClr val="FFCC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  <a:tr h="31783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  <a:tr h="317831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2</a:t>
                      </a:r>
                      <a:endParaRPr lang="zh-TW" altLang="en-US" b="1" dirty="0" smtClean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solidFill>
                            <a:srgbClr val="CCFFCC"/>
                          </a:solidFill>
                        </a:rPr>
                        <a:t>1</a:t>
                      </a:r>
                      <a:endParaRPr lang="zh-TW" altLang="en-US" b="1" dirty="0" smtClean="0">
                        <a:solidFill>
                          <a:srgbClr val="CCFFCC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  <a:alpha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4488058" y="5893057"/>
            <a:ext cx="800219" cy="461665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原圖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486770" y="3306141"/>
            <a:ext cx="5572368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以左上圖為例，「左亮右暗</a:t>
            </a:r>
            <a:r>
              <a:rPr lang="zh-TW" altLang="en-US" dirty="0">
                <a:solidFill>
                  <a:schemeClr val="bg1"/>
                </a:solidFill>
              </a:rPr>
              <a:t>」</a:t>
            </a:r>
            <a:r>
              <a:rPr lang="zh-TW" altLang="en-US" dirty="0" smtClean="0">
                <a:solidFill>
                  <a:schemeClr val="bg1"/>
                </a:solidFill>
              </a:rPr>
              <a:t>的情形大量出現在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zh-TW" altLang="en-US" dirty="0" smtClean="0">
                <a:solidFill>
                  <a:srgbClr val="CCFFCC"/>
                </a:solidFill>
              </a:rPr>
              <a:t>左</a:t>
            </a:r>
            <a:r>
              <a:rPr lang="zh-TW" altLang="en-US" dirty="0">
                <a:solidFill>
                  <a:srgbClr val="CCFFCC"/>
                </a:solidFill>
              </a:rPr>
              <a:t>半</a:t>
            </a:r>
            <a:r>
              <a:rPr lang="zh-TW" altLang="en-US" dirty="0" smtClean="0">
                <a:solidFill>
                  <a:srgbClr val="CCFFCC"/>
                </a:solidFill>
              </a:rPr>
              <a:t>圓周的外側</a:t>
            </a:r>
            <a:r>
              <a:rPr lang="zh-TW" altLang="en-US" dirty="0" smtClean="0">
                <a:solidFill>
                  <a:schemeClr val="bg1"/>
                </a:solidFill>
              </a:rPr>
              <a:t>以及</a:t>
            </a:r>
            <a:r>
              <a:rPr lang="zh-TW" altLang="en-US" dirty="0" smtClean="0">
                <a:solidFill>
                  <a:srgbClr val="CCFFCC"/>
                </a:solidFill>
              </a:rPr>
              <a:t>右半</a:t>
            </a:r>
            <a:r>
              <a:rPr lang="zh-TW" altLang="en-US" dirty="0">
                <a:solidFill>
                  <a:srgbClr val="CCFFCC"/>
                </a:solidFill>
              </a:rPr>
              <a:t>圓周</a:t>
            </a:r>
            <a:r>
              <a:rPr lang="zh-TW" altLang="en-US" dirty="0" smtClean="0">
                <a:solidFill>
                  <a:srgbClr val="CCFFCC"/>
                </a:solidFill>
              </a:rPr>
              <a:t>的內側</a:t>
            </a:r>
            <a:endParaRPr lang="zh-TW" altLang="en-US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75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1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b : </a:t>
            </a:r>
            <a:r>
              <a:rPr lang="en-US" altLang="zh-TW" sz="2800" dirty="0">
                <a:solidFill>
                  <a:schemeClr val="tx1"/>
                </a:solidFill>
                <a:latin typeface="+mj-lt"/>
              </a:rPr>
              <a:t>1</a:t>
            </a:r>
            <a:r>
              <a:rPr lang="zh-TW" alt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+mj-lt"/>
              </a:rPr>
              <a:t>a 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4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張圖片分別進行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Sobel Filtering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的結果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由左至右依序為原圖，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1a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的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4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張圖經過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Sobel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Filter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的結果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59233"/>
          <a:stretch/>
        </p:blipFill>
        <p:spPr>
          <a:xfrm>
            <a:off x="1" y="4165600"/>
            <a:ext cx="12192000" cy="26924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b="64737"/>
          <a:stretch/>
        </p:blipFill>
        <p:spPr>
          <a:xfrm>
            <a:off x="0" y="1891471"/>
            <a:ext cx="12192000" cy="232886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0" y="1245140"/>
            <a:ext cx="12192000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一樣地，在邊緣之處</a:t>
            </a:r>
            <a:r>
              <a:rPr lang="en-US" altLang="zh-TW" dirty="0" err="1" smtClean="0">
                <a:solidFill>
                  <a:schemeClr val="bg1"/>
                </a:solidFill>
              </a:rPr>
              <a:t>Sobel</a:t>
            </a:r>
            <a:r>
              <a:rPr lang="en-US" altLang="zh-TW" dirty="0" smtClean="0">
                <a:solidFill>
                  <a:schemeClr val="bg1"/>
                </a:solidFill>
              </a:rPr>
              <a:t> Filter</a:t>
            </a:r>
            <a:r>
              <a:rPr lang="zh-TW" altLang="en-US" dirty="0" smtClean="0">
                <a:solidFill>
                  <a:schemeClr val="bg1"/>
                </a:solidFill>
              </a:rPr>
              <a:t>可能會遮到外面，所以我將邊緣處像素</a:t>
            </a:r>
            <a:r>
              <a:rPr lang="zh-TW" altLang="en-US" dirty="0">
                <a:solidFill>
                  <a:schemeClr val="bg1"/>
                </a:solidFill>
              </a:rPr>
              <a:t>值</a:t>
            </a:r>
            <a:r>
              <a:rPr lang="zh-TW" altLang="en-US" dirty="0" smtClean="0">
                <a:solidFill>
                  <a:schemeClr val="bg1"/>
                </a:solidFill>
              </a:rPr>
              <a:t>設為「靠內的鄰居」的像素值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您可以看見，在越「平坦」的高斯遮罩下，影像的</a:t>
            </a:r>
            <a:r>
              <a:rPr lang="en-US" altLang="zh-TW" dirty="0" smtClean="0">
                <a:solidFill>
                  <a:schemeClr val="bg1"/>
                </a:solidFill>
              </a:rPr>
              <a:t>Level of Detail</a:t>
            </a:r>
            <a:r>
              <a:rPr lang="zh-TW" altLang="en-US" dirty="0" smtClean="0">
                <a:solidFill>
                  <a:schemeClr val="bg1"/>
                </a:solidFill>
              </a:rPr>
              <a:t>越低，因此對於邊緣偵測的反應也越低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96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1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c : </a:t>
            </a:r>
            <a:r>
              <a:rPr lang="en-US" altLang="zh-TW" sz="2800" dirty="0">
                <a:solidFill>
                  <a:schemeClr val="tx1"/>
                </a:solidFill>
                <a:latin typeface="+mj-lt"/>
              </a:rPr>
              <a:t>1</a:t>
            </a:r>
            <a:r>
              <a:rPr lang="zh-TW" alt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sz="2800" dirty="0" smtClean="0">
                <a:solidFill>
                  <a:schemeClr val="tx1"/>
                </a:solidFill>
                <a:latin typeface="+mj-lt"/>
              </a:rPr>
              <a:t>b 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的</a:t>
            </a:r>
            <a:r>
              <a:rPr lang="en-US" altLang="zh-TW" sz="2400" dirty="0">
                <a:solidFill>
                  <a:schemeClr val="tx1"/>
                </a:solidFill>
                <a:latin typeface="+mj-lt"/>
              </a:rPr>
              <a:t>4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張圖片分別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進行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Non-maximum suppression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</a:t>
            </a:r>
            <a:r>
              <a:rPr lang="zh-TW" altLang="en-US" sz="2400" dirty="0">
                <a:solidFill>
                  <a:schemeClr val="tx1"/>
                </a:solidFill>
                <a:latin typeface="+mj-lt"/>
              </a:rPr>
              <a:t>結果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由左至右依序為原圖，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1b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的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</a:rPr>
              <a:t>4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張圖經過</a:t>
            </a:r>
            <a:r>
              <a:rPr lang="en-US" altLang="zh-TW" dirty="0">
                <a:solidFill>
                  <a:schemeClr val="tx1"/>
                </a:solidFill>
                <a:latin typeface="+mj-lt"/>
              </a:rPr>
              <a:t>Non-maximal suppression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</a:rPr>
              <a:t>的結果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1245140"/>
            <a:ext cx="121920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不同的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r>
              <a:rPr lang="zh-TW" altLang="en-US" dirty="0" smtClean="0">
                <a:solidFill>
                  <a:schemeClr val="bg1"/>
                </a:solidFill>
              </a:rPr>
              <a:t>會導致不同的結果，這裡呈現的是我認為比較合理的結果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5" y="4087259"/>
            <a:ext cx="3273725" cy="24552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5" y="1827826"/>
            <a:ext cx="3273725" cy="20460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92" y="1827826"/>
            <a:ext cx="3273724" cy="204607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492" y="4087258"/>
            <a:ext cx="3273727" cy="24552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98" y="1827826"/>
            <a:ext cx="3273725" cy="2046078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398" y="4087258"/>
            <a:ext cx="3273727" cy="245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1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c : </a:t>
            </a:r>
            <a:r>
              <a:rPr lang="en-US" altLang="zh-TW" sz="2800" dirty="0" smtClean="0">
                <a:solidFill>
                  <a:schemeClr val="tx1"/>
                </a:solidFill>
                <a:latin typeface="+mj-lt"/>
              </a:rPr>
              <a:t>Threshold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的調整，對於結果的影響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  <a:p>
            <a:pPr algn="r">
              <a:lnSpc>
                <a:spcPct val="150000"/>
              </a:lnSpc>
            </a:pP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以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Olaf(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雪寶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為例，有些邊緣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特別是前景和背景交界處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較不明顯，太大的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+mj-ea"/>
              </a:rPr>
              <a:t>Threshold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+mj-ea"/>
              </a:rPr>
              <a:t>可能會濾掉這些邊緣</a:t>
            </a:r>
            <a:endParaRPr lang="zh-TW" alt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887" y="1358899"/>
            <a:ext cx="9066213" cy="5393599"/>
          </a:xfrm>
          <a:prstGeom prst="rect">
            <a:avLst/>
          </a:prstGeom>
        </p:spPr>
      </p:pic>
      <p:pic>
        <p:nvPicPr>
          <p:cNvPr id="41" name="圖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" y="1358899"/>
            <a:ext cx="2900512" cy="18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0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1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c : </a:t>
            </a:r>
            <a:r>
              <a:rPr lang="en-US" altLang="zh-TW" sz="2400" dirty="0" smtClean="0">
                <a:solidFill>
                  <a:schemeClr val="tx1"/>
                </a:solidFill>
                <a:latin typeface="+mj-lt"/>
              </a:rPr>
              <a:t>Non-maximal suppression</a:t>
            </a:r>
            <a:r>
              <a:rPr lang="zh-TW" altLang="en-US" sz="2400" dirty="0" smtClean="0">
                <a:solidFill>
                  <a:schemeClr val="tx1"/>
                </a:solidFill>
                <a:latin typeface="+mj-lt"/>
              </a:rPr>
              <a:t>的實作細節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742950"/>
            <a:ext cx="121920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輸入 ：原影像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0" y="6457950"/>
            <a:ext cx="1219200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輸出 ：原影像經由</a:t>
            </a:r>
            <a:r>
              <a:rPr lang="en-US" altLang="zh-TW" dirty="0" smtClean="0">
                <a:solidFill>
                  <a:schemeClr val="bg1"/>
                </a:solidFill>
              </a:rPr>
              <a:t>non-maximal suppression</a:t>
            </a:r>
            <a:r>
              <a:rPr lang="zh-TW" altLang="en-US" dirty="0" smtClean="0">
                <a:solidFill>
                  <a:schemeClr val="bg1"/>
                </a:solidFill>
              </a:rPr>
              <a:t>所得到的邊緣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4013" y="1935211"/>
            <a:ext cx="3600787" cy="16780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zh-TW" altLang="en-US" dirty="0" smtClean="0"/>
              <a:t>取得每個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的切線方向</a:t>
            </a:r>
            <a:endParaRPr lang="en-US" altLang="zh-TW" dirty="0" smtClean="0"/>
          </a:p>
          <a:p>
            <a:pPr algn="ctr">
              <a:lnSpc>
                <a:spcPts val="2400"/>
              </a:lnSpc>
            </a:pPr>
            <a:r>
              <a:rPr lang="zh-TW" altLang="en-US" dirty="0" smtClean="0"/>
              <a:t>如右</a:t>
            </a:r>
            <a:r>
              <a:rPr lang="zh-TW" altLang="en-US" dirty="0"/>
              <a:t>圖</a:t>
            </a:r>
          </a:p>
        </p:txBody>
      </p:sp>
      <p:sp>
        <p:nvSpPr>
          <p:cNvPr id="11" name="矩形 10"/>
          <p:cNvSpPr/>
          <p:nvPr/>
        </p:nvSpPr>
        <p:spPr>
          <a:xfrm>
            <a:off x="514014" y="1202769"/>
            <a:ext cx="11677986" cy="6524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取得每個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的梯度方向和大小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114799" y="1935211"/>
            <a:ext cx="5032295" cy="54614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依</a:t>
            </a:r>
            <a:r>
              <a:rPr lang="zh-TW" altLang="en-US" dirty="0"/>
              <a:t>照</a:t>
            </a:r>
            <a:r>
              <a:rPr lang="zh-TW" altLang="en-US" dirty="0" smtClean="0"/>
              <a:t>每個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的</a:t>
            </a:r>
            <a:r>
              <a:rPr lang="zh-TW" altLang="en-US" u="sng" dirty="0" smtClean="0">
                <a:solidFill>
                  <a:srgbClr val="CCFFCC"/>
                </a:solidFill>
              </a:rPr>
              <a:t>梯度方向</a:t>
            </a:r>
            <a:endParaRPr lang="zh-TW" altLang="en-US" u="sng" dirty="0">
              <a:solidFill>
                <a:srgbClr val="CCFFC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114796" y="2481352"/>
            <a:ext cx="5032299" cy="113193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zh-TW" altLang="en-US" dirty="0" smtClean="0"/>
              <a:t>和</a:t>
            </a:r>
            <a:r>
              <a:rPr lang="en-US" altLang="zh-TW" dirty="0" smtClean="0"/>
              <a:t>8</a:t>
            </a:r>
            <a:r>
              <a:rPr lang="zh-TW" altLang="en-US" dirty="0" smtClean="0"/>
              <a:t>個</a:t>
            </a:r>
            <a:r>
              <a:rPr lang="zh-TW" altLang="en-US" u="sng" dirty="0" smtClean="0">
                <a:solidFill>
                  <a:schemeClr val="bg1">
                    <a:lumMod val="95000"/>
                  </a:schemeClr>
                </a:solidFill>
              </a:rPr>
              <a:t>基本方向</a:t>
            </a:r>
            <a:r>
              <a:rPr lang="zh-TW" altLang="en-US" dirty="0" smtClean="0"/>
              <a:t>做內積，</a:t>
            </a:r>
            <a:endParaRPr lang="en-US" altLang="zh-TW" dirty="0" smtClean="0"/>
          </a:p>
          <a:p>
            <a:pPr algn="ctr">
              <a:lnSpc>
                <a:spcPts val="2400"/>
              </a:lnSpc>
            </a:pPr>
            <a:r>
              <a:rPr lang="zh-TW" altLang="en-US" dirty="0" smtClean="0"/>
              <a:t>取其</a:t>
            </a:r>
            <a:r>
              <a:rPr lang="zh-TW" altLang="en-US" dirty="0" smtClean="0">
                <a:solidFill>
                  <a:schemeClr val="bg1"/>
                </a:solidFill>
              </a:rPr>
              <a:t>最大</a:t>
            </a:r>
            <a:r>
              <a:rPr lang="en-US" altLang="zh-TW" dirty="0" smtClean="0">
                <a:solidFill>
                  <a:schemeClr val="bg1"/>
                </a:solidFill>
              </a:rPr>
              <a:t>(</a:t>
            </a:r>
            <a:r>
              <a:rPr lang="zh-TW" altLang="en-US" dirty="0" smtClean="0">
                <a:solidFill>
                  <a:schemeClr val="bg1"/>
                </a:solidFill>
              </a:rPr>
              <a:t>及次大</a:t>
            </a:r>
            <a:r>
              <a:rPr lang="en-US" altLang="zh-TW" dirty="0" smtClean="0">
                <a:solidFill>
                  <a:schemeClr val="bg1"/>
                </a:solidFill>
              </a:rPr>
              <a:t>)</a:t>
            </a:r>
            <a:r>
              <a:rPr lang="zh-TW" altLang="en-US" dirty="0" smtClean="0"/>
              <a:t>者，作為</a:t>
            </a:r>
            <a:r>
              <a:rPr lang="zh-TW" altLang="en-US" u="sng" dirty="0" smtClean="0">
                <a:solidFill>
                  <a:srgbClr val="CCFFFF"/>
                </a:solidFill>
              </a:rPr>
              <a:t>法線方向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pPr algn="ctr">
              <a:lnSpc>
                <a:spcPts val="2400"/>
              </a:lnSpc>
            </a:pPr>
            <a:r>
              <a:rPr lang="zh-TW" altLang="en-US" dirty="0" smtClean="0"/>
              <a:t>垂直於</a:t>
            </a:r>
            <a:r>
              <a:rPr lang="zh-TW" altLang="en-US" u="sng" dirty="0">
                <a:solidFill>
                  <a:srgbClr val="CCFFFF"/>
                </a:solidFill>
              </a:rPr>
              <a:t>法線方向</a:t>
            </a:r>
            <a:r>
              <a:rPr lang="zh-TW" altLang="en-US" dirty="0" smtClean="0"/>
              <a:t>的即為</a:t>
            </a:r>
            <a:r>
              <a:rPr lang="zh-TW" altLang="en-US" u="sng" dirty="0" smtClean="0">
                <a:solidFill>
                  <a:srgbClr val="FFCCCC"/>
                </a:solidFill>
              </a:rPr>
              <a:t>切線方向</a:t>
            </a:r>
            <a:endParaRPr lang="zh-TW" altLang="en-US" u="sng" dirty="0">
              <a:solidFill>
                <a:srgbClr val="FFCCCC"/>
              </a:solidFill>
            </a:endParaRPr>
          </a:p>
        </p:txBody>
      </p:sp>
      <p:sp>
        <p:nvSpPr>
          <p:cNvPr id="3" name="橢圓 2"/>
          <p:cNvSpPr/>
          <p:nvPr/>
        </p:nvSpPr>
        <p:spPr>
          <a:xfrm>
            <a:off x="9911030" y="1904365"/>
            <a:ext cx="1800000" cy="1800000"/>
          </a:xfrm>
          <a:prstGeom prst="ellipse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2" name="直線單箭頭接點 21"/>
          <p:cNvCxnSpPr>
            <a:endCxn id="3" idx="0"/>
          </p:cNvCxnSpPr>
          <p:nvPr/>
        </p:nvCxnSpPr>
        <p:spPr>
          <a:xfrm flipV="1">
            <a:off x="10811030" y="1904365"/>
            <a:ext cx="0" cy="900000"/>
          </a:xfrm>
          <a:prstGeom prst="straightConnector1">
            <a:avLst/>
          </a:prstGeom>
          <a:ln w="28575">
            <a:solidFill>
              <a:srgbClr val="CC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endCxn id="3" idx="7"/>
          </p:cNvCxnSpPr>
          <p:nvPr/>
        </p:nvCxnSpPr>
        <p:spPr>
          <a:xfrm flipV="1">
            <a:off x="10811023" y="2167969"/>
            <a:ext cx="636403" cy="633962"/>
          </a:xfrm>
          <a:prstGeom prst="straightConnector1">
            <a:avLst/>
          </a:prstGeom>
          <a:ln w="28575">
            <a:solidFill>
              <a:srgbClr val="CC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endCxn id="3" idx="6"/>
          </p:cNvCxnSpPr>
          <p:nvPr/>
        </p:nvCxnSpPr>
        <p:spPr>
          <a:xfrm>
            <a:off x="10811027" y="2799498"/>
            <a:ext cx="900003" cy="4867"/>
          </a:xfrm>
          <a:prstGeom prst="straightConnector1">
            <a:avLst/>
          </a:prstGeom>
          <a:ln w="28575">
            <a:solidFill>
              <a:srgbClr val="FF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endCxn id="3" idx="5"/>
          </p:cNvCxnSpPr>
          <p:nvPr/>
        </p:nvCxnSpPr>
        <p:spPr>
          <a:xfrm>
            <a:off x="10811029" y="2794630"/>
            <a:ext cx="636397" cy="646131"/>
          </a:xfrm>
          <a:prstGeom prst="straightConnector1">
            <a:avLst/>
          </a:prstGeom>
          <a:ln w="28575">
            <a:solidFill>
              <a:srgbClr val="FF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endCxn id="3" idx="4"/>
          </p:cNvCxnSpPr>
          <p:nvPr/>
        </p:nvCxnSpPr>
        <p:spPr>
          <a:xfrm>
            <a:off x="10811028" y="2794630"/>
            <a:ext cx="2" cy="909735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endCxn id="3" idx="3"/>
          </p:cNvCxnSpPr>
          <p:nvPr/>
        </p:nvCxnSpPr>
        <p:spPr>
          <a:xfrm flipH="1">
            <a:off x="10174634" y="2804365"/>
            <a:ext cx="636393" cy="636396"/>
          </a:xfrm>
          <a:prstGeom prst="straightConnector1">
            <a:avLst/>
          </a:prstGeom>
          <a:ln w="2857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endCxn id="3" idx="2"/>
          </p:cNvCxnSpPr>
          <p:nvPr/>
        </p:nvCxnSpPr>
        <p:spPr>
          <a:xfrm flipH="1">
            <a:off x="9911030" y="2799498"/>
            <a:ext cx="899997" cy="4867"/>
          </a:xfrm>
          <a:prstGeom prst="straightConnector1">
            <a:avLst/>
          </a:prstGeom>
          <a:ln w="28575">
            <a:solidFill>
              <a:srgbClr val="FF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endCxn id="3" idx="1"/>
          </p:cNvCxnSpPr>
          <p:nvPr/>
        </p:nvCxnSpPr>
        <p:spPr>
          <a:xfrm flipH="1" flipV="1">
            <a:off x="10174634" y="2167969"/>
            <a:ext cx="636393" cy="626661"/>
          </a:xfrm>
          <a:prstGeom prst="straightConnector1">
            <a:avLst/>
          </a:prstGeom>
          <a:ln w="28575">
            <a:solidFill>
              <a:srgbClr val="FFCC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V="1">
            <a:off x="10811026" y="1951640"/>
            <a:ext cx="288248" cy="842991"/>
          </a:xfrm>
          <a:prstGeom prst="straightConnector1">
            <a:avLst/>
          </a:prstGeom>
          <a:ln w="28575">
            <a:solidFill>
              <a:srgbClr val="CCFF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514013" y="3700144"/>
            <a:ext cx="3600783" cy="6167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取得區域極大值</a:t>
            </a:r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4114796" y="3694423"/>
            <a:ext cx="5032297" cy="6167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該位置梯度大於</a:t>
            </a:r>
            <a:r>
              <a:rPr lang="en-US" altLang="zh-TW" dirty="0" smtClean="0"/>
              <a:t>Threshold1</a:t>
            </a:r>
            <a:r>
              <a:rPr lang="zh-TW" altLang="en-US" dirty="0" smtClean="0"/>
              <a:t>的，作為「種子」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514013" y="4421148"/>
            <a:ext cx="3600784" cy="190201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擴展邊緣</a:t>
            </a:r>
            <a:r>
              <a:rPr lang="en-US" altLang="zh-TW" dirty="0" smtClean="0"/>
              <a:t>(BFS)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4114796" y="4426538"/>
            <a:ext cx="3053755" cy="54671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從</a:t>
            </a:r>
            <a:r>
              <a:rPr lang="zh-TW" altLang="en-US" dirty="0" smtClean="0"/>
              <a:t>「種子」開始，進行</a:t>
            </a:r>
            <a:r>
              <a:rPr lang="en-US" altLang="zh-TW" dirty="0" smtClean="0"/>
              <a:t>BFS</a:t>
            </a:r>
            <a:r>
              <a:rPr lang="zh-TW" altLang="en-US" dirty="0" smtClean="0"/>
              <a:t>，</a:t>
            </a:r>
            <a:endParaRPr lang="zh-TW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7168551" y="4427113"/>
            <a:ext cx="4641011" cy="54614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往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的切線方向擴展，走到下一個</a:t>
            </a:r>
            <a:r>
              <a:rPr lang="en-US" altLang="zh-TW" dirty="0" smtClean="0"/>
              <a:t>pixel</a:t>
            </a:r>
            <a:r>
              <a:rPr lang="zh-TW" altLang="en-US" dirty="0" smtClean="0"/>
              <a:t>，</a:t>
            </a:r>
            <a:endParaRPr lang="zh-TW" altLang="en-US" u="sng" dirty="0">
              <a:solidFill>
                <a:srgbClr val="CCFFCC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114794" y="4973253"/>
            <a:ext cx="7694768" cy="134990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zh-TW" altLang="en-US" dirty="0" smtClean="0"/>
              <a:t>若它的梯度大小</a:t>
            </a:r>
            <a:r>
              <a:rPr lang="en-US" altLang="zh-TW" dirty="0" smtClean="0"/>
              <a:t>&gt;Threshold2</a:t>
            </a:r>
            <a:r>
              <a:rPr lang="zh-TW" altLang="en-US" dirty="0" smtClean="0"/>
              <a:t>，則視其為邊緣，繼續往它的切線方向搜尋。</a:t>
            </a:r>
            <a:endParaRPr lang="en-US" altLang="zh-TW" dirty="0" smtClean="0"/>
          </a:p>
          <a:p>
            <a:pPr algn="ctr">
              <a:lnSpc>
                <a:spcPts val="2400"/>
              </a:lnSpc>
            </a:pPr>
            <a:r>
              <a:rPr lang="zh-TW" altLang="en-US" dirty="0"/>
              <a:t>若它的梯</a:t>
            </a:r>
            <a:r>
              <a:rPr lang="zh-TW" altLang="en-US" dirty="0" smtClean="0"/>
              <a:t>度大小</a:t>
            </a:r>
            <a:r>
              <a:rPr lang="en-US" altLang="zh-TW" dirty="0" smtClean="0"/>
              <a:t>&lt;Threshold2</a:t>
            </a:r>
            <a:r>
              <a:rPr lang="zh-TW" altLang="en-US" dirty="0" smtClean="0"/>
              <a:t>，則這個方向的搜尋停止，</a:t>
            </a:r>
            <a:endParaRPr lang="en-US" altLang="zh-TW" dirty="0" smtClean="0"/>
          </a:p>
          <a:p>
            <a:pPr algn="ctr">
              <a:lnSpc>
                <a:spcPts val="2400"/>
              </a:lnSpc>
            </a:pPr>
            <a:r>
              <a:rPr lang="zh-TW" altLang="en-US" dirty="0" smtClean="0"/>
              <a:t>繼續往其他可進行搜尋的方向搜尋邊緣，直到每個方向的擴展都到盡頭。</a:t>
            </a:r>
            <a:endParaRPr lang="zh-TW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0" y="1199741"/>
            <a:ext cx="514013" cy="65246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0" y="1935211"/>
            <a:ext cx="514013" cy="167807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400"/>
              </a:lnSpc>
            </a:pP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0" y="3694423"/>
            <a:ext cx="514013" cy="61674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0" y="4426538"/>
            <a:ext cx="514013" cy="190201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034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a </a:t>
            </a:r>
            <a:r>
              <a:rPr lang="zh-TW" altLang="en-US" sz="3200" dirty="0" smtClean="0">
                <a:solidFill>
                  <a:schemeClr val="tx1"/>
                </a:solidFill>
                <a:latin typeface="+mj-lt"/>
                <a:ea typeface="+mj-ea"/>
              </a:rPr>
              <a:t>實驗 </a:t>
            </a:r>
            <a:r>
              <a:rPr lang="en-US" altLang="zh-TW" sz="3200" dirty="0" smtClean="0">
                <a:solidFill>
                  <a:schemeClr val="tx1"/>
                </a:solidFill>
                <a:latin typeface="+mj-lt"/>
                <a:ea typeface="+mj-ea"/>
              </a:rPr>
              <a:t>1/2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以特製的實驗用圖片，檢證演算法的正確性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73" y="1872984"/>
            <a:ext cx="2809723" cy="280972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12" y="1872983"/>
            <a:ext cx="2809723" cy="280972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582" y="1872982"/>
            <a:ext cx="2809723" cy="28097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47" y="1872982"/>
            <a:ext cx="2809723" cy="280972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92273" y="4772200"/>
            <a:ext cx="2809723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測試用棋盤圖片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61581" y="5588832"/>
            <a:ext cx="8803254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每個</a:t>
            </a:r>
            <a:r>
              <a:rPr lang="en-US" altLang="zh-TW" dirty="0" smtClean="0">
                <a:solidFill>
                  <a:schemeClr val="bg1"/>
                </a:solidFill>
              </a:rPr>
              <a:t>pixel</a:t>
            </a:r>
            <a:r>
              <a:rPr lang="zh-TW" altLang="en-US" dirty="0" smtClean="0">
                <a:solidFill>
                  <a:schemeClr val="bg1"/>
                </a:solidFill>
              </a:rPr>
              <a:t>的值，代表該處</a:t>
            </a:r>
            <a:r>
              <a:rPr lang="zh-TW" altLang="en-US" dirty="0">
                <a:solidFill>
                  <a:schemeClr val="bg1"/>
                </a:solidFill>
              </a:rPr>
              <a:t>附近</a:t>
            </a:r>
            <a:r>
              <a:rPr lang="en-US" altLang="zh-TW" dirty="0" smtClean="0">
                <a:solidFill>
                  <a:schemeClr val="bg1"/>
                </a:solidFill>
              </a:rPr>
              <a:t>3×3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window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取其</a:t>
            </a:r>
            <a:r>
              <a:rPr lang="zh-TW" altLang="en-US" dirty="0">
                <a:solidFill>
                  <a:schemeClr val="bg1"/>
                </a:solidFill>
              </a:rPr>
              <a:t>中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structure tensor(2×2)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eigenvalue</a:t>
            </a:r>
            <a:r>
              <a:rPr lang="zh-TW" altLang="en-US" dirty="0" smtClean="0">
                <a:solidFill>
                  <a:schemeClr val="bg1"/>
                </a:solidFill>
              </a:rPr>
              <a:t>中較小者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161581" y="4772200"/>
            <a:ext cx="2809723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經由大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轉成黑白影像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158347" y="4772199"/>
            <a:ext cx="2809723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經由中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轉成黑白影像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9155112" y="4772199"/>
            <a:ext cx="2809723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經由小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br>
              <a:rPr lang="en-US" altLang="zh-TW" dirty="0" smtClean="0">
                <a:solidFill>
                  <a:schemeClr val="bg1"/>
                </a:solidFill>
              </a:rPr>
            </a:br>
            <a:r>
              <a:rPr lang="zh-TW" altLang="en-US" dirty="0" smtClean="0">
                <a:solidFill>
                  <a:schemeClr val="bg1"/>
                </a:solidFill>
              </a:rPr>
              <a:t>轉成黑白影像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91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192000" cy="12451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89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bIns="180000" rtlCol="0" anchor="ctr"/>
          <a:lstStyle/>
          <a:p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2</a:t>
            </a:r>
            <a:r>
              <a:rPr lang="zh-TW" altLang="en-US" sz="3600" dirty="0" smtClean="0">
                <a:solidFill>
                  <a:schemeClr val="tx1"/>
                </a:solidFill>
                <a:latin typeface="+mj-lt"/>
                <a:ea typeface="+mj-ea"/>
              </a:rPr>
              <a:t> 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a </a:t>
            </a:r>
            <a:r>
              <a:rPr lang="zh-TW" altLang="en-US" sz="3200" dirty="0" smtClean="0">
                <a:solidFill>
                  <a:schemeClr val="tx1"/>
                </a:solidFill>
                <a:latin typeface="+mj-lt"/>
                <a:ea typeface="+mj-ea"/>
              </a:rPr>
              <a:t>實驗 </a:t>
            </a:r>
            <a:r>
              <a:rPr lang="en-US" altLang="zh-TW" sz="3200" dirty="0" smtClean="0">
                <a:solidFill>
                  <a:schemeClr val="tx1"/>
                </a:solidFill>
                <a:latin typeface="+mj-lt"/>
                <a:ea typeface="+mj-ea"/>
              </a:rPr>
              <a:t>2/2</a:t>
            </a:r>
            <a:r>
              <a:rPr lang="en-US" altLang="zh-TW" sz="3600" dirty="0" smtClean="0">
                <a:solidFill>
                  <a:schemeClr val="tx1"/>
                </a:solidFill>
                <a:latin typeface="+mj-lt"/>
                <a:ea typeface="+mj-ea"/>
              </a:rPr>
              <a:t> : </a:t>
            </a:r>
            <a:r>
              <a:rPr lang="zh-TW" altLang="en-US" sz="2800" dirty="0" smtClean="0">
                <a:solidFill>
                  <a:schemeClr val="tx1"/>
                </a:solidFill>
                <a:latin typeface="+mj-lt"/>
              </a:rPr>
              <a:t>以特製的實驗用圖片，檢證演算法的正確性</a:t>
            </a:r>
            <a:endParaRPr lang="en-US" altLang="zh-TW" sz="240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8" y="1415441"/>
            <a:ext cx="3796189" cy="3796189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25648" y="5258060"/>
            <a:ext cx="3796189" cy="3693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測試用棋盤圖片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128417" y="5258060"/>
            <a:ext cx="3796189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每個</a:t>
            </a:r>
            <a:r>
              <a:rPr lang="en-US" altLang="zh-TW" dirty="0" smtClean="0">
                <a:solidFill>
                  <a:schemeClr val="bg1"/>
                </a:solidFill>
              </a:rPr>
              <a:t>pixel</a:t>
            </a:r>
            <a:r>
              <a:rPr lang="zh-TW" altLang="en-US" dirty="0" smtClean="0">
                <a:solidFill>
                  <a:schemeClr val="bg1"/>
                </a:solidFill>
              </a:rPr>
              <a:t>的值，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代表該處</a:t>
            </a:r>
            <a:r>
              <a:rPr lang="zh-TW" altLang="en-US" dirty="0">
                <a:solidFill>
                  <a:schemeClr val="bg1"/>
                </a:solidFill>
              </a:rPr>
              <a:t>附近</a:t>
            </a:r>
            <a:r>
              <a:rPr lang="en-US" altLang="zh-TW" dirty="0" smtClean="0">
                <a:solidFill>
                  <a:schemeClr val="bg1"/>
                </a:solidFill>
              </a:rPr>
              <a:t>3×3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window</a:t>
            </a:r>
            <a:r>
              <a:rPr lang="zh-TW" altLang="en-US" dirty="0" smtClean="0">
                <a:solidFill>
                  <a:schemeClr val="bg1"/>
                </a:solidFill>
              </a:rPr>
              <a:t>，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取其</a:t>
            </a:r>
            <a:r>
              <a:rPr lang="zh-TW" altLang="en-US" dirty="0">
                <a:solidFill>
                  <a:schemeClr val="bg1"/>
                </a:solidFill>
              </a:rPr>
              <a:t>中</a:t>
            </a:r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structure tensor(2×2)</a:t>
            </a: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TW" dirty="0" smtClean="0">
                <a:solidFill>
                  <a:schemeClr val="bg1"/>
                </a:solidFill>
              </a:rPr>
              <a:t>eigenvalue</a:t>
            </a:r>
            <a:r>
              <a:rPr lang="zh-TW" altLang="en-US" dirty="0" smtClean="0">
                <a:solidFill>
                  <a:schemeClr val="bg1"/>
                </a:solidFill>
              </a:rPr>
              <a:t>中較小者</a:t>
            </a:r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417" y="1415440"/>
            <a:ext cx="3796189" cy="379618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962706" y="2299724"/>
            <a:ext cx="2809723" cy="9373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白色的點 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 該點值大於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大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962706" y="3286989"/>
            <a:ext cx="2809723" cy="937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黃色的點 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 該點值大於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中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8962706" y="4274254"/>
            <a:ext cx="2809723" cy="937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綠色的點 </a:t>
            </a:r>
            <a:r>
              <a:rPr lang="en-US" altLang="zh-TW" dirty="0" smtClean="0">
                <a:solidFill>
                  <a:schemeClr val="bg1"/>
                </a:solidFill>
              </a:rPr>
              <a:t>:</a:t>
            </a:r>
            <a:r>
              <a:rPr lang="zh-TW" altLang="en-US" dirty="0" smtClean="0">
                <a:solidFill>
                  <a:schemeClr val="bg1"/>
                </a:solidFill>
              </a:rPr>
              <a:t> 該點值大於</a:t>
            </a:r>
            <a:endParaRPr lang="en-US" altLang="zh-TW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bg1"/>
                </a:solidFill>
              </a:rPr>
              <a:t>小</a:t>
            </a:r>
            <a:r>
              <a:rPr lang="en-US" altLang="zh-TW" dirty="0" smtClean="0">
                <a:solidFill>
                  <a:schemeClr val="bg1"/>
                </a:solidFill>
              </a:rPr>
              <a:t>Threshold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venirNext LT 文泉驛微米黑">
      <a:majorFont>
        <a:latin typeface="AvenirNext LT Pro Regular"/>
        <a:ea typeface="文泉驛微米黑"/>
        <a:cs typeface=""/>
      </a:majorFont>
      <a:minorFont>
        <a:latin typeface="AvenirNext LT Pro Regular"/>
        <a:ea typeface="文泉驛微米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8353</TotalTime>
  <Words>2466</Words>
  <Application>Microsoft Office PowerPoint</Application>
  <PresentationFormat>寬螢幕</PresentationFormat>
  <Paragraphs>280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3" baseType="lpstr">
      <vt:lpstr>文泉驛微米黑</vt:lpstr>
      <vt:lpstr>Arial</vt:lpstr>
      <vt:lpstr>AvenirNext LT Pro Regular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簡直貓咪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1</dc:title>
  <dc:creator>簡直貓咪</dc:creator>
  <cp:lastModifiedBy>簡直貓咪</cp:lastModifiedBy>
  <cp:revision>458</cp:revision>
  <dcterms:created xsi:type="dcterms:W3CDTF">2014-09-30T03:14:38Z</dcterms:created>
  <dcterms:modified xsi:type="dcterms:W3CDTF">2014-11-02T13:07:35Z</dcterms:modified>
</cp:coreProperties>
</file>